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6" r:id="rId2"/>
    <p:sldId id="287" r:id="rId3"/>
    <p:sldId id="290" r:id="rId4"/>
    <p:sldId id="291" r:id="rId5"/>
    <p:sldId id="298" r:id="rId6"/>
    <p:sldId id="314" r:id="rId7"/>
    <p:sldId id="299" r:id="rId8"/>
    <p:sldId id="304" r:id="rId9"/>
    <p:sldId id="300" r:id="rId10"/>
    <p:sldId id="315" r:id="rId11"/>
    <p:sldId id="301" r:id="rId12"/>
    <p:sldId id="302" r:id="rId13"/>
    <p:sldId id="303" r:id="rId14"/>
    <p:sldId id="305" r:id="rId15"/>
    <p:sldId id="306" r:id="rId16"/>
    <p:sldId id="307" r:id="rId17"/>
    <p:sldId id="309" r:id="rId18"/>
    <p:sldId id="310" r:id="rId19"/>
    <p:sldId id="311" r:id="rId20"/>
    <p:sldId id="312" r:id="rId21"/>
    <p:sldId id="313" r:id="rId22"/>
    <p:sldId id="316"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21F"/>
    <a:srgbClr val="A4167F"/>
    <a:srgbClr val="F8B9AC"/>
    <a:srgbClr val="F3D491"/>
    <a:srgbClr val="C973B2"/>
    <a:srgbClr val="EE7D78"/>
    <a:srgbClr val="E7B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11645-B718-4F5E-8EB7-FD90471EA2BA}" v="26" dt="2026-03-23T13:12:56.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62"/>
    <p:restoredTop sz="96327"/>
  </p:normalViewPr>
  <p:slideViewPr>
    <p:cSldViewPr snapToGrid="0">
      <p:cViewPr varScale="1">
        <p:scale>
          <a:sx n="108" d="100"/>
          <a:sy n="108" d="100"/>
        </p:scale>
        <p:origin x="96"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pjl.local\petards\QA\AAA%20Graphs%20and%20Data\Co2%20Monthly%20Emmisions\2025%20Petards%20Co2%20Monthly%20emmiss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jl.local\petards\QA\AAA%20Graphs%20and%20Data\Co2%20Monthly%20Emmisions\2025%20Petards%20Co2%20Monthly%20emmiss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jl.local\petards\QA\AAA%20Graphs%20and%20Data\Co2%20Monthly%20Emmisions\2025%20Petards%20Co2%20Monthly%20emmission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Environmental Annual Comparison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'CSR KPI'!$C$2:$C$3</c:f>
              <c:strCache>
                <c:ptCount val="2"/>
                <c:pt idx="0">
                  <c:v>2021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KPI'!$B$8</c:f>
              <c:strCache>
                <c:ptCount val="1"/>
                <c:pt idx="0">
                  <c:v>Non Hazardous Material (Kg)</c:v>
                </c:pt>
              </c:strCache>
              <c:extLst/>
            </c:strRef>
          </c:cat>
          <c:val>
            <c:numRef>
              <c:f>'CSR KPI'!$C$8</c:f>
              <c:numCache>
                <c:formatCode>General</c:formatCode>
                <c:ptCount val="1"/>
                <c:pt idx="0">
                  <c:v>7030</c:v>
                </c:pt>
              </c:numCache>
              <c:extLst/>
            </c:numRef>
          </c:val>
          <c:extLst>
            <c:ext xmlns:c16="http://schemas.microsoft.com/office/drawing/2014/chart" uri="{C3380CC4-5D6E-409C-BE32-E72D297353CC}">
              <c16:uniqueId val="{00000000-233B-4D1D-9987-D400FA5FB2F7}"/>
            </c:ext>
          </c:extLst>
        </c:ser>
        <c:ser>
          <c:idx val="1"/>
          <c:order val="1"/>
          <c:tx>
            <c:strRef>
              <c:f>'CSR KPI'!$D$2:$D$3</c:f>
              <c:strCache>
                <c:ptCount val="2"/>
                <c:pt idx="0">
                  <c: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KPI'!$B$8</c:f>
              <c:strCache>
                <c:ptCount val="1"/>
                <c:pt idx="0">
                  <c:v>Non Hazardous Material (Kg)</c:v>
                </c:pt>
              </c:strCache>
              <c:extLst/>
            </c:strRef>
          </c:cat>
          <c:val>
            <c:numRef>
              <c:f>'CSR KPI'!$D$8</c:f>
              <c:numCache>
                <c:formatCode>General</c:formatCode>
                <c:ptCount val="1"/>
                <c:pt idx="0">
                  <c:v>7623</c:v>
                </c:pt>
              </c:numCache>
              <c:extLst/>
            </c:numRef>
          </c:val>
          <c:extLst>
            <c:ext xmlns:c16="http://schemas.microsoft.com/office/drawing/2014/chart" uri="{C3380CC4-5D6E-409C-BE32-E72D297353CC}">
              <c16:uniqueId val="{00000001-233B-4D1D-9987-D400FA5FB2F7}"/>
            </c:ext>
          </c:extLst>
        </c:ser>
        <c:ser>
          <c:idx val="2"/>
          <c:order val="2"/>
          <c:tx>
            <c:strRef>
              <c:f>'CSR KPI'!$E$2:$E$3</c:f>
              <c:strCache>
                <c:ptCount val="2"/>
                <c:pt idx="0">
                  <c:v>2023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KPI'!$B$8</c:f>
              <c:strCache>
                <c:ptCount val="1"/>
                <c:pt idx="0">
                  <c:v>Non Hazardous Material (Kg)</c:v>
                </c:pt>
              </c:strCache>
              <c:extLst/>
            </c:strRef>
          </c:cat>
          <c:val>
            <c:numRef>
              <c:f>'CSR KPI'!$E$8</c:f>
              <c:numCache>
                <c:formatCode>General</c:formatCode>
                <c:ptCount val="1"/>
                <c:pt idx="0">
                  <c:v>9062</c:v>
                </c:pt>
              </c:numCache>
              <c:extLst/>
            </c:numRef>
          </c:val>
          <c:extLst>
            <c:ext xmlns:c16="http://schemas.microsoft.com/office/drawing/2014/chart" uri="{C3380CC4-5D6E-409C-BE32-E72D297353CC}">
              <c16:uniqueId val="{00000002-233B-4D1D-9987-D400FA5FB2F7}"/>
            </c:ext>
          </c:extLst>
        </c:ser>
        <c:ser>
          <c:idx val="3"/>
          <c:order val="3"/>
          <c:tx>
            <c:strRef>
              <c:f>'CSR KPI'!$F$2:$F$3</c:f>
              <c:strCache>
                <c:ptCount val="2"/>
                <c:pt idx="0">
                  <c:v>2024</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KPI'!$B$8</c:f>
              <c:strCache>
                <c:ptCount val="1"/>
                <c:pt idx="0">
                  <c:v>Non Hazardous Material (Kg)</c:v>
                </c:pt>
              </c:strCache>
              <c:extLst/>
            </c:strRef>
          </c:cat>
          <c:val>
            <c:numRef>
              <c:f>'CSR KPI'!$F$8</c:f>
              <c:numCache>
                <c:formatCode>General</c:formatCode>
                <c:ptCount val="1"/>
                <c:pt idx="0">
                  <c:v>8970</c:v>
                </c:pt>
              </c:numCache>
              <c:extLst/>
            </c:numRef>
          </c:val>
          <c:extLst>
            <c:ext xmlns:c16="http://schemas.microsoft.com/office/drawing/2014/chart" uri="{C3380CC4-5D6E-409C-BE32-E72D297353CC}">
              <c16:uniqueId val="{00000003-233B-4D1D-9987-D400FA5FB2F7}"/>
            </c:ext>
          </c:extLst>
        </c:ser>
        <c:ser>
          <c:idx val="4"/>
          <c:order val="4"/>
          <c:tx>
            <c:strRef>
              <c:f>'CSR KPI'!$G$2:$G$3</c:f>
              <c:strCache>
                <c:ptCount val="2"/>
                <c:pt idx="0">
                  <c:v>2025</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KPI'!$B$8</c:f>
              <c:strCache>
                <c:ptCount val="1"/>
                <c:pt idx="0">
                  <c:v>Non Hazardous Material (Kg)</c:v>
                </c:pt>
              </c:strCache>
              <c:extLst/>
            </c:strRef>
          </c:cat>
          <c:val>
            <c:numRef>
              <c:f>'CSR KPI'!$G$8</c:f>
              <c:numCache>
                <c:formatCode>General</c:formatCode>
                <c:ptCount val="1"/>
                <c:pt idx="0">
                  <c:v>7838</c:v>
                </c:pt>
              </c:numCache>
              <c:extLst/>
            </c:numRef>
          </c:val>
          <c:extLst>
            <c:ext xmlns:c16="http://schemas.microsoft.com/office/drawing/2014/chart" uri="{C3380CC4-5D6E-409C-BE32-E72D297353CC}">
              <c16:uniqueId val="{00000004-233B-4D1D-9987-D400FA5FB2F7}"/>
            </c:ext>
          </c:extLst>
        </c:ser>
        <c:dLbls>
          <c:dLblPos val="inEnd"/>
          <c:showLegendKey val="0"/>
          <c:showVal val="1"/>
          <c:showCatName val="0"/>
          <c:showSerName val="0"/>
          <c:showPercent val="0"/>
          <c:showBubbleSize val="0"/>
        </c:dLbls>
        <c:gapWidth val="65"/>
        <c:axId val="1110357664"/>
        <c:axId val="1110348928"/>
      </c:barChart>
      <c:catAx>
        <c:axId val="1110357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110348928"/>
        <c:crosses val="autoZero"/>
        <c:auto val="1"/>
        <c:lblAlgn val="ctr"/>
        <c:lblOffset val="100"/>
        <c:noMultiLvlLbl val="0"/>
      </c:catAx>
      <c:valAx>
        <c:axId val="1110348928"/>
        <c:scaling>
          <c:orientation val="minMax"/>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110357664"/>
        <c:crosses val="autoZero"/>
        <c:crossBetween val="between"/>
      </c:valAx>
      <c:spPr>
        <a:noFill/>
        <a:ln>
          <a:noFill/>
        </a:ln>
        <a:effectLst/>
      </c:spPr>
    </c:plotArea>
    <c:legend>
      <c:legendPos val="b"/>
      <c:layout>
        <c:manualLayout>
          <c:xMode val="edge"/>
          <c:yMode val="edge"/>
          <c:x val="0.31248972003499564"/>
          <c:y val="0.90164844235459951"/>
          <c:w val="0.46877559055118112"/>
          <c:h val="7.95058568209009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Environmental Annual Comparison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7.9247594050743664E-2"/>
          <c:y val="0.19776225851627205"/>
          <c:w val="0.86797462817147841"/>
          <c:h val="0.58516643016796044"/>
        </c:manualLayout>
      </c:layout>
      <c:barChart>
        <c:barDir val="col"/>
        <c:grouping val="clustered"/>
        <c:varyColors val="0"/>
        <c:ser>
          <c:idx val="0"/>
          <c:order val="0"/>
          <c:tx>
            <c:strRef>
              <c:f>'CSR KPI'!$C$2:$C$3</c:f>
              <c:strCache>
                <c:ptCount val="2"/>
                <c:pt idx="0">
                  <c:v>2021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KPI'!$B$9:$B$10</c:f>
              <c:strCache>
                <c:ptCount val="1"/>
                <c:pt idx="0">
                  <c:v>Hazardous Material (Kg)</c:v>
                </c:pt>
              </c:strCache>
              <c:extLst/>
            </c:strRef>
          </c:cat>
          <c:val>
            <c:numRef>
              <c:f>'CSR KPI'!$C$9:$C$10</c:f>
              <c:numCache>
                <c:formatCode>General</c:formatCode>
                <c:ptCount val="2"/>
                <c:pt idx="0">
                  <c:v>490</c:v>
                </c:pt>
              </c:numCache>
              <c:extLst/>
            </c:numRef>
          </c:val>
          <c:extLst>
            <c:ext xmlns:c16="http://schemas.microsoft.com/office/drawing/2014/chart" uri="{C3380CC4-5D6E-409C-BE32-E72D297353CC}">
              <c16:uniqueId val="{00000000-F406-40D1-81CD-44DE4835EF9E}"/>
            </c:ext>
          </c:extLst>
        </c:ser>
        <c:ser>
          <c:idx val="1"/>
          <c:order val="1"/>
          <c:tx>
            <c:strRef>
              <c:f>'CSR KPI'!$D$2:$D$3</c:f>
              <c:strCache>
                <c:ptCount val="2"/>
                <c:pt idx="0">
                  <c:v>2022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KPI'!$B$9:$B$10</c:f>
              <c:strCache>
                <c:ptCount val="1"/>
                <c:pt idx="0">
                  <c:v>Hazardous Material (Kg)</c:v>
                </c:pt>
              </c:strCache>
              <c:extLst/>
            </c:strRef>
          </c:cat>
          <c:val>
            <c:numRef>
              <c:f>'CSR KPI'!$D$9:$D$10</c:f>
              <c:numCache>
                <c:formatCode>General</c:formatCode>
                <c:ptCount val="2"/>
                <c:pt idx="0">
                  <c:v>223</c:v>
                </c:pt>
              </c:numCache>
              <c:extLst/>
            </c:numRef>
          </c:val>
          <c:extLst>
            <c:ext xmlns:c16="http://schemas.microsoft.com/office/drawing/2014/chart" uri="{C3380CC4-5D6E-409C-BE32-E72D297353CC}">
              <c16:uniqueId val="{00000001-F406-40D1-81CD-44DE4835EF9E}"/>
            </c:ext>
          </c:extLst>
        </c:ser>
        <c:ser>
          <c:idx val="2"/>
          <c:order val="2"/>
          <c:tx>
            <c:strRef>
              <c:f>'CSR KPI'!$E$2:$E$3</c:f>
              <c:strCache>
                <c:ptCount val="2"/>
                <c:pt idx="0">
                  <c:v>2023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KPI'!$B$9:$B$10</c:f>
              <c:strCache>
                <c:ptCount val="1"/>
                <c:pt idx="0">
                  <c:v>Hazardous Material (Kg)</c:v>
                </c:pt>
              </c:strCache>
              <c:extLst/>
            </c:strRef>
          </c:cat>
          <c:val>
            <c:numRef>
              <c:f>'CSR KPI'!$E$9:$E$10</c:f>
              <c:numCache>
                <c:formatCode>General</c:formatCode>
                <c:ptCount val="2"/>
                <c:pt idx="0">
                  <c:v>142</c:v>
                </c:pt>
              </c:numCache>
              <c:extLst/>
            </c:numRef>
          </c:val>
          <c:extLst>
            <c:ext xmlns:c16="http://schemas.microsoft.com/office/drawing/2014/chart" uri="{C3380CC4-5D6E-409C-BE32-E72D297353CC}">
              <c16:uniqueId val="{00000002-F406-40D1-81CD-44DE4835EF9E}"/>
            </c:ext>
          </c:extLst>
        </c:ser>
        <c:ser>
          <c:idx val="3"/>
          <c:order val="3"/>
          <c:tx>
            <c:strRef>
              <c:f>'CSR KPI'!$F$2:$F$3</c:f>
              <c:strCache>
                <c:ptCount val="2"/>
                <c:pt idx="0">
                  <c:v>2024</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KPI'!$B$9:$B$10</c:f>
              <c:strCache>
                <c:ptCount val="1"/>
                <c:pt idx="0">
                  <c:v>Hazardous Material (Kg)</c:v>
                </c:pt>
              </c:strCache>
              <c:extLst/>
            </c:strRef>
          </c:cat>
          <c:val>
            <c:numRef>
              <c:f>'CSR KPI'!$F$9:$F$10</c:f>
              <c:numCache>
                <c:formatCode>General</c:formatCode>
                <c:ptCount val="2"/>
                <c:pt idx="0">
                  <c:v>153</c:v>
                </c:pt>
              </c:numCache>
              <c:extLst/>
            </c:numRef>
          </c:val>
          <c:extLst>
            <c:ext xmlns:c16="http://schemas.microsoft.com/office/drawing/2014/chart" uri="{C3380CC4-5D6E-409C-BE32-E72D297353CC}">
              <c16:uniqueId val="{00000003-F406-40D1-81CD-44DE4835EF9E}"/>
            </c:ext>
          </c:extLst>
        </c:ser>
        <c:ser>
          <c:idx val="4"/>
          <c:order val="4"/>
          <c:tx>
            <c:strRef>
              <c:f>'CSR KPI'!$G$2:$G$3</c:f>
              <c:strCache>
                <c:ptCount val="2"/>
                <c:pt idx="0">
                  <c:v>2025</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'CSR KPI'!$B$9:$B$10</c:f>
              <c:strCache>
                <c:ptCount val="1"/>
                <c:pt idx="0">
                  <c:v>Hazardous Material (Kg)</c:v>
                </c:pt>
              </c:strCache>
              <c:extLst/>
            </c:strRef>
          </c:cat>
          <c:val>
            <c:numRef>
              <c:f>'CSR KPI'!$G$9:$G$10</c:f>
              <c:numCache>
                <c:formatCode>General</c:formatCode>
                <c:ptCount val="2"/>
                <c:pt idx="0">
                  <c:v>134</c:v>
                </c:pt>
              </c:numCache>
              <c:extLst/>
            </c:numRef>
          </c:val>
          <c:extLst>
            <c:ext xmlns:c16="http://schemas.microsoft.com/office/drawing/2014/chart" uri="{C3380CC4-5D6E-409C-BE32-E72D297353CC}">
              <c16:uniqueId val="{00000004-F406-40D1-81CD-44DE4835EF9E}"/>
            </c:ext>
          </c:extLst>
        </c:ser>
        <c:dLbls>
          <c:dLblPos val="inEnd"/>
          <c:showLegendKey val="0"/>
          <c:showVal val="1"/>
          <c:showCatName val="0"/>
          <c:showSerName val="0"/>
          <c:showPercent val="0"/>
          <c:showBubbleSize val="0"/>
        </c:dLbls>
        <c:gapWidth val="65"/>
        <c:axId val="1110357664"/>
        <c:axId val="1110348928"/>
      </c:barChart>
      <c:catAx>
        <c:axId val="1110357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110348928"/>
        <c:crosses val="autoZero"/>
        <c:auto val="1"/>
        <c:lblAlgn val="ctr"/>
        <c:lblOffset val="100"/>
        <c:noMultiLvlLbl val="0"/>
      </c:catAx>
      <c:valAx>
        <c:axId val="1110348928"/>
        <c:scaling>
          <c:orientation val="minMax"/>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1103576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PJL</a:t>
            </a:r>
            <a:r>
              <a:rPr lang="en-GB" baseline="0"/>
              <a:t> Diversity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C1-448B-8882-42FB52080E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C1-448B-8882-42FB52080E5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C1-448B-8882-42FB52080E5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C1-448B-8882-42FB52080E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'CSR KPI'!$Q$27:$Q$28</c:f>
              <c:strCache>
                <c:ptCount val="2"/>
                <c:pt idx="0">
                  <c:v>Male</c:v>
                </c:pt>
                <c:pt idx="1">
                  <c:v>Female</c:v>
                </c:pt>
              </c:strCache>
            </c:strRef>
          </c:cat>
          <c:val>
            <c:numRef>
              <c:f>'CSR KPI'!$R$27:$R$28</c:f>
              <c:numCache>
                <c:formatCode>0%</c:formatCode>
                <c:ptCount val="2"/>
                <c:pt idx="0">
                  <c:v>0.9</c:v>
                </c:pt>
                <c:pt idx="1">
                  <c:v>0.1</c:v>
                </c:pt>
              </c:numCache>
            </c:numRef>
          </c:val>
          <c:extLst>
            <c:ext xmlns:c16="http://schemas.microsoft.com/office/drawing/2014/chart" uri="{C3380CC4-5D6E-409C-BE32-E72D297353CC}">
              <c16:uniqueId val="{00000004-A5C1-448B-8882-42FB52080E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8A5124-4F51-458E-9246-A1B61438AA5D}"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GB"/>
        </a:p>
      </dgm:t>
    </dgm:pt>
    <dgm:pt modelId="{1C8C7AF3-4172-4252-B180-600546C85C76}">
      <dgm:prSet phldrT="[Text]" custT="1"/>
      <dgm:spPr/>
      <dgm:t>
        <a:bodyPr/>
        <a:lstStyle/>
        <a:p>
          <a:r>
            <a:rPr lang="en-GB" sz="2400" b="1" dirty="0">
              <a:solidFill>
                <a:schemeClr val="tx1"/>
              </a:solidFill>
              <a:latin typeface="Lexend Deca" pitchFamily="2" charset="0"/>
            </a:rPr>
            <a:t>Focus</a:t>
          </a:r>
        </a:p>
      </dgm:t>
    </dgm:pt>
    <dgm:pt modelId="{DF10197C-CA85-4886-BBA9-48760998F683}" type="parTrans" cxnId="{CEEA3036-D95C-4849-9589-34C13D31995C}">
      <dgm:prSet/>
      <dgm:spPr/>
      <dgm:t>
        <a:bodyPr/>
        <a:lstStyle/>
        <a:p>
          <a:endParaRPr lang="en-GB"/>
        </a:p>
      </dgm:t>
    </dgm:pt>
    <dgm:pt modelId="{8DA9C26C-851F-47C8-AAC8-51D3C57B63BD}" type="sibTrans" cxnId="{CEEA3036-D95C-4849-9589-34C13D31995C}">
      <dgm:prSet/>
      <dgm:spPr/>
      <dgm:t>
        <a:bodyPr/>
        <a:lstStyle/>
        <a:p>
          <a:endParaRPr lang="en-GB"/>
        </a:p>
      </dgm:t>
    </dgm:pt>
    <dgm:pt modelId="{8A3070C7-C910-4A22-B5F9-51F3BA3E9AA9}">
      <dgm:prSet phldrT="[Text]" custT="1"/>
      <dgm:spPr/>
      <dgm:t>
        <a:bodyPr/>
        <a:lstStyle/>
        <a:p>
          <a:pPr>
            <a:buNone/>
          </a:pPr>
          <a:r>
            <a:rPr lang="en-GB" sz="1050" dirty="0">
              <a:latin typeface="Lexend Deca" pitchFamily="2" charset="0"/>
            </a:rPr>
            <a:t>Petards focus is on creating sustainable value for our shareholders,  customers, employees, suppliers, partners, stakeholders and local communities.</a:t>
          </a:r>
        </a:p>
      </dgm:t>
    </dgm:pt>
    <dgm:pt modelId="{F3086A77-8954-4516-9419-704C6D67BB90}" type="parTrans" cxnId="{0F548074-16B5-4E14-BFA3-821918C03827}">
      <dgm:prSet/>
      <dgm:spPr/>
      <dgm:t>
        <a:bodyPr/>
        <a:lstStyle/>
        <a:p>
          <a:endParaRPr lang="en-GB"/>
        </a:p>
      </dgm:t>
    </dgm:pt>
    <dgm:pt modelId="{6E174E6B-CA39-4F1B-B057-2165257A4B7A}" type="sibTrans" cxnId="{0F548074-16B5-4E14-BFA3-821918C03827}">
      <dgm:prSet/>
      <dgm:spPr/>
      <dgm:t>
        <a:bodyPr/>
        <a:lstStyle/>
        <a:p>
          <a:endParaRPr lang="en-GB"/>
        </a:p>
      </dgm:t>
    </dgm:pt>
    <dgm:pt modelId="{5DA23FA1-1960-4B79-840A-405FD66B40E0}">
      <dgm:prSet phldrT="[Text]" custT="1"/>
      <dgm:spPr/>
      <dgm:t>
        <a:bodyPr/>
        <a:lstStyle/>
        <a:p>
          <a:r>
            <a:rPr lang="en-GB" sz="2400" b="1" dirty="0">
              <a:solidFill>
                <a:schemeClr val="tx1"/>
              </a:solidFill>
              <a:latin typeface="Lexend Deca" pitchFamily="2" charset="0"/>
            </a:rPr>
            <a:t>Review</a:t>
          </a:r>
        </a:p>
      </dgm:t>
    </dgm:pt>
    <dgm:pt modelId="{C070A97B-3250-4E7E-B668-9ECB29EB1559}" type="parTrans" cxnId="{5C5DA452-4B21-4B11-A3F5-2FD6D0A91844}">
      <dgm:prSet/>
      <dgm:spPr/>
      <dgm:t>
        <a:bodyPr/>
        <a:lstStyle/>
        <a:p>
          <a:endParaRPr lang="en-GB"/>
        </a:p>
      </dgm:t>
    </dgm:pt>
    <dgm:pt modelId="{1A3C9F38-FED5-4800-9A98-CB23BB199FC0}" type="sibTrans" cxnId="{5C5DA452-4B21-4B11-A3F5-2FD6D0A91844}">
      <dgm:prSet/>
      <dgm:spPr/>
      <dgm:t>
        <a:bodyPr/>
        <a:lstStyle/>
        <a:p>
          <a:endParaRPr lang="en-GB"/>
        </a:p>
      </dgm:t>
    </dgm:pt>
    <dgm:pt modelId="{8F1F90F0-87C8-4C72-AFC5-7D104E17A37A}">
      <dgm:prSet phldrT="[Text]" custT="1"/>
      <dgm:spPr/>
      <dgm:t>
        <a:bodyPr/>
        <a:lstStyle/>
        <a:p>
          <a:pPr>
            <a:buNone/>
          </a:pPr>
          <a:r>
            <a:rPr lang="en-GB" sz="1000" dirty="0">
              <a:latin typeface="Lexend Deca" pitchFamily="2" charset="0"/>
            </a:rPr>
            <a:t>We regularly review, assess and address the most significant environmental, social and governance impacts of our business activities and the issues that affect our ability to create sustainable value. </a:t>
          </a:r>
        </a:p>
      </dgm:t>
    </dgm:pt>
    <dgm:pt modelId="{D71C5332-70FE-4BF3-A929-1D967C27E778}" type="parTrans" cxnId="{200A9B63-0F57-4EC7-8A2F-9224E675B2DC}">
      <dgm:prSet/>
      <dgm:spPr/>
      <dgm:t>
        <a:bodyPr/>
        <a:lstStyle/>
        <a:p>
          <a:endParaRPr lang="en-GB"/>
        </a:p>
      </dgm:t>
    </dgm:pt>
    <dgm:pt modelId="{F3BC0C84-C792-438C-BCB1-8A0CA995FCE1}" type="sibTrans" cxnId="{200A9B63-0F57-4EC7-8A2F-9224E675B2DC}">
      <dgm:prSet/>
      <dgm:spPr/>
      <dgm:t>
        <a:bodyPr/>
        <a:lstStyle/>
        <a:p>
          <a:endParaRPr lang="en-GB"/>
        </a:p>
      </dgm:t>
    </dgm:pt>
    <dgm:pt modelId="{D7E05692-BA75-4B2B-B14E-4DEB414C6D97}">
      <dgm:prSet phldrT="[Text]" custT="1"/>
      <dgm:spPr/>
      <dgm:t>
        <a:bodyPr/>
        <a:lstStyle/>
        <a:p>
          <a:r>
            <a:rPr lang="en-GB" sz="2400" b="1" dirty="0">
              <a:solidFill>
                <a:schemeClr val="tx1"/>
              </a:solidFill>
              <a:latin typeface="Lexend Deca" pitchFamily="2" charset="0"/>
            </a:rPr>
            <a:t>Assess Risk</a:t>
          </a:r>
        </a:p>
      </dgm:t>
    </dgm:pt>
    <dgm:pt modelId="{A0AB8E73-8D86-4358-B589-19F254B0ECB5}" type="parTrans" cxnId="{576EFA75-341A-4048-872F-05DE55973763}">
      <dgm:prSet/>
      <dgm:spPr/>
      <dgm:t>
        <a:bodyPr/>
        <a:lstStyle/>
        <a:p>
          <a:endParaRPr lang="en-GB"/>
        </a:p>
      </dgm:t>
    </dgm:pt>
    <dgm:pt modelId="{FB7BCD84-8E13-4E51-9840-C630786BDEE8}" type="sibTrans" cxnId="{576EFA75-341A-4048-872F-05DE55973763}">
      <dgm:prSet/>
      <dgm:spPr/>
      <dgm:t>
        <a:bodyPr/>
        <a:lstStyle/>
        <a:p>
          <a:endParaRPr lang="en-GB"/>
        </a:p>
      </dgm:t>
    </dgm:pt>
    <dgm:pt modelId="{F06DADA6-21BB-4760-A31E-FFC6685996B0}">
      <dgm:prSet phldrT="[Text]" custT="1"/>
      <dgm:spPr/>
      <dgm:t>
        <a:bodyPr/>
        <a:lstStyle/>
        <a:p>
          <a:pPr>
            <a:buNone/>
          </a:pPr>
          <a:r>
            <a:rPr lang="en-GB" sz="1050" dirty="0">
              <a:latin typeface="Lexend Deca" pitchFamily="2" charset="0"/>
            </a:rPr>
            <a:t>We determine our most significant aspects through risk assessments, PESTLE, SWOT analysis and interested parties’ review.</a:t>
          </a:r>
        </a:p>
      </dgm:t>
    </dgm:pt>
    <dgm:pt modelId="{DF54D31C-45B9-4726-A0C4-AA6498CE0B32}" type="parTrans" cxnId="{5032E580-8239-4968-9DD5-E0BDA34C3BBF}">
      <dgm:prSet/>
      <dgm:spPr/>
      <dgm:t>
        <a:bodyPr/>
        <a:lstStyle/>
        <a:p>
          <a:endParaRPr lang="en-GB"/>
        </a:p>
      </dgm:t>
    </dgm:pt>
    <dgm:pt modelId="{3874CE03-EB90-4DA6-A0B6-5534BAC2618A}" type="sibTrans" cxnId="{5032E580-8239-4968-9DD5-E0BDA34C3BBF}">
      <dgm:prSet/>
      <dgm:spPr/>
      <dgm:t>
        <a:bodyPr/>
        <a:lstStyle/>
        <a:p>
          <a:endParaRPr lang="en-GB"/>
        </a:p>
      </dgm:t>
    </dgm:pt>
    <dgm:pt modelId="{1BFAA07A-7647-40E2-BBF1-1093CDDA9FAA}">
      <dgm:prSet phldrT="[Text]" custT="1"/>
      <dgm:spPr/>
      <dgm:t>
        <a:bodyPr/>
        <a:lstStyle/>
        <a:p>
          <a:r>
            <a:rPr lang="en-GB" sz="2400" b="1" dirty="0">
              <a:solidFill>
                <a:schemeClr val="tx1"/>
              </a:solidFill>
              <a:latin typeface="Lexend Deca" pitchFamily="2" charset="0"/>
            </a:rPr>
            <a:t>Assess</a:t>
          </a:r>
        </a:p>
        <a:p>
          <a:r>
            <a:rPr lang="en-GB" sz="2400" b="1" dirty="0">
              <a:solidFill>
                <a:schemeClr val="tx1"/>
              </a:solidFill>
              <a:latin typeface="Lexend Deca" pitchFamily="2" charset="0"/>
            </a:rPr>
            <a:t>Impact</a:t>
          </a:r>
        </a:p>
      </dgm:t>
    </dgm:pt>
    <dgm:pt modelId="{8D97875E-E432-4469-A716-9FF353126DE9}" type="parTrans" cxnId="{15FAD90D-A40B-4E7C-913A-959BDC5BF47F}">
      <dgm:prSet/>
      <dgm:spPr/>
      <dgm:t>
        <a:bodyPr/>
        <a:lstStyle/>
        <a:p>
          <a:endParaRPr lang="en-GB"/>
        </a:p>
      </dgm:t>
    </dgm:pt>
    <dgm:pt modelId="{7953A514-2E64-48B0-8F69-B43288F54CA9}" type="sibTrans" cxnId="{15FAD90D-A40B-4E7C-913A-959BDC5BF47F}">
      <dgm:prSet/>
      <dgm:spPr/>
      <dgm:t>
        <a:bodyPr/>
        <a:lstStyle/>
        <a:p>
          <a:endParaRPr lang="en-GB"/>
        </a:p>
      </dgm:t>
    </dgm:pt>
    <dgm:pt modelId="{ECC40556-67A7-4B90-8F2F-16B7AB52ACB3}">
      <dgm:prSet phldrT="[Text]" custT="1"/>
      <dgm:spPr/>
      <dgm:t>
        <a:bodyPr/>
        <a:lstStyle/>
        <a:p>
          <a:pPr>
            <a:buFontTx/>
            <a:buNone/>
          </a:pPr>
          <a:r>
            <a:rPr lang="en-GB" sz="1050" dirty="0">
              <a:latin typeface="Lexend Deca" pitchFamily="2" charset="0"/>
            </a:rPr>
            <a:t>Petards conduct an annual assessment to identify our most significant economic, environmental and social impacts. </a:t>
          </a:r>
        </a:p>
      </dgm:t>
    </dgm:pt>
    <dgm:pt modelId="{DFC67532-0BF5-43DC-BDA3-9CF7022B445C}" type="parTrans" cxnId="{6C5A042B-60C7-43BE-8F93-AF70A4069837}">
      <dgm:prSet/>
      <dgm:spPr/>
      <dgm:t>
        <a:bodyPr/>
        <a:lstStyle/>
        <a:p>
          <a:endParaRPr lang="en-GB"/>
        </a:p>
      </dgm:t>
    </dgm:pt>
    <dgm:pt modelId="{17714346-B6DB-4713-9BCE-DCC8AF91682A}" type="sibTrans" cxnId="{6C5A042B-60C7-43BE-8F93-AF70A4069837}">
      <dgm:prSet/>
      <dgm:spPr/>
      <dgm:t>
        <a:bodyPr/>
        <a:lstStyle/>
        <a:p>
          <a:endParaRPr lang="en-GB"/>
        </a:p>
      </dgm:t>
    </dgm:pt>
    <dgm:pt modelId="{2BAAFFFF-E316-4327-A0AD-61EF61113582}" type="pres">
      <dgm:prSet presAssocID="{768A5124-4F51-458E-9246-A1B61438AA5D}" presName="cycleMatrixDiagram" presStyleCnt="0">
        <dgm:presLayoutVars>
          <dgm:chMax val="1"/>
          <dgm:dir/>
          <dgm:animLvl val="lvl"/>
          <dgm:resizeHandles val="exact"/>
        </dgm:presLayoutVars>
      </dgm:prSet>
      <dgm:spPr/>
    </dgm:pt>
    <dgm:pt modelId="{A09781DA-1CF8-45C3-A606-DF6199004BAF}" type="pres">
      <dgm:prSet presAssocID="{768A5124-4F51-458E-9246-A1B61438AA5D}" presName="children" presStyleCnt="0"/>
      <dgm:spPr/>
    </dgm:pt>
    <dgm:pt modelId="{F20B817D-08B1-4AC1-B951-47142868911D}" type="pres">
      <dgm:prSet presAssocID="{768A5124-4F51-458E-9246-A1B61438AA5D}" presName="child1group" presStyleCnt="0"/>
      <dgm:spPr/>
    </dgm:pt>
    <dgm:pt modelId="{ACD1BB0C-AC22-42EC-8E1D-03E5EA018E2F}" type="pres">
      <dgm:prSet presAssocID="{768A5124-4F51-458E-9246-A1B61438AA5D}" presName="child1" presStyleLbl="bgAcc1" presStyleIdx="0" presStyleCnt="4" custLinFactNeighborX="-26036" custLinFactNeighborY="-6774"/>
      <dgm:spPr/>
    </dgm:pt>
    <dgm:pt modelId="{81F2A686-767F-4AED-8F5A-4788D71A64C5}" type="pres">
      <dgm:prSet presAssocID="{768A5124-4F51-458E-9246-A1B61438AA5D}" presName="child1Text" presStyleLbl="bgAcc1" presStyleIdx="0" presStyleCnt="4">
        <dgm:presLayoutVars>
          <dgm:bulletEnabled val="1"/>
        </dgm:presLayoutVars>
      </dgm:prSet>
      <dgm:spPr/>
    </dgm:pt>
    <dgm:pt modelId="{D1D6512F-FDA8-457B-BA12-DD2B29E5A113}" type="pres">
      <dgm:prSet presAssocID="{768A5124-4F51-458E-9246-A1B61438AA5D}" presName="child2group" presStyleCnt="0"/>
      <dgm:spPr/>
    </dgm:pt>
    <dgm:pt modelId="{77EA3175-03BE-4EEA-A1AE-A00E79E09E35}" type="pres">
      <dgm:prSet presAssocID="{768A5124-4F51-458E-9246-A1B61438AA5D}" presName="child2" presStyleLbl="bgAcc1" presStyleIdx="1" presStyleCnt="4" custLinFactNeighborX="27206" custLinFactNeighborY="-7677"/>
      <dgm:spPr/>
    </dgm:pt>
    <dgm:pt modelId="{1F5FC1AC-E7CF-46F3-A2FF-95C5FD00D302}" type="pres">
      <dgm:prSet presAssocID="{768A5124-4F51-458E-9246-A1B61438AA5D}" presName="child2Text" presStyleLbl="bgAcc1" presStyleIdx="1" presStyleCnt="4">
        <dgm:presLayoutVars>
          <dgm:bulletEnabled val="1"/>
        </dgm:presLayoutVars>
      </dgm:prSet>
      <dgm:spPr/>
    </dgm:pt>
    <dgm:pt modelId="{8EBB2821-369B-46A8-B3BE-238821FF0F0C}" type="pres">
      <dgm:prSet presAssocID="{768A5124-4F51-458E-9246-A1B61438AA5D}" presName="child3group" presStyleCnt="0"/>
      <dgm:spPr/>
    </dgm:pt>
    <dgm:pt modelId="{11C86412-5CE7-439A-9300-FA3D3E8343EC}" type="pres">
      <dgm:prSet presAssocID="{768A5124-4F51-458E-9246-A1B61438AA5D}" presName="child3" presStyleLbl="bgAcc1" presStyleIdx="2" presStyleCnt="4" custLinFactNeighborX="33642" custLinFactNeighborY="6774"/>
      <dgm:spPr/>
    </dgm:pt>
    <dgm:pt modelId="{9B9152CD-02D7-4C61-9456-09874E6035E7}" type="pres">
      <dgm:prSet presAssocID="{768A5124-4F51-458E-9246-A1B61438AA5D}" presName="child3Text" presStyleLbl="bgAcc1" presStyleIdx="2" presStyleCnt="4">
        <dgm:presLayoutVars>
          <dgm:bulletEnabled val="1"/>
        </dgm:presLayoutVars>
      </dgm:prSet>
      <dgm:spPr/>
    </dgm:pt>
    <dgm:pt modelId="{BE4659C2-FDB0-4424-8903-C0BC036B358D}" type="pres">
      <dgm:prSet presAssocID="{768A5124-4F51-458E-9246-A1B61438AA5D}" presName="child4group" presStyleCnt="0"/>
      <dgm:spPr/>
    </dgm:pt>
    <dgm:pt modelId="{0F13FEE7-CF26-4002-96C0-9BF7C5EFB357}" type="pres">
      <dgm:prSet presAssocID="{768A5124-4F51-458E-9246-A1B61438AA5D}" presName="child4" presStyleLbl="bgAcc1" presStyleIdx="3" presStyleCnt="4" custLinFactNeighborX="-31594" custLinFactNeighborY="2710"/>
      <dgm:spPr/>
    </dgm:pt>
    <dgm:pt modelId="{2039C0BF-F094-436B-951C-F4EC01AC6406}" type="pres">
      <dgm:prSet presAssocID="{768A5124-4F51-458E-9246-A1B61438AA5D}" presName="child4Text" presStyleLbl="bgAcc1" presStyleIdx="3" presStyleCnt="4">
        <dgm:presLayoutVars>
          <dgm:bulletEnabled val="1"/>
        </dgm:presLayoutVars>
      </dgm:prSet>
      <dgm:spPr/>
    </dgm:pt>
    <dgm:pt modelId="{62133364-82B2-4302-BF93-D091DDEDCE4B}" type="pres">
      <dgm:prSet presAssocID="{768A5124-4F51-458E-9246-A1B61438AA5D}" presName="childPlaceholder" presStyleCnt="0"/>
      <dgm:spPr/>
    </dgm:pt>
    <dgm:pt modelId="{7AE39CAF-B874-4DA8-87BA-F26B9F924338}" type="pres">
      <dgm:prSet presAssocID="{768A5124-4F51-458E-9246-A1B61438AA5D}" presName="circle" presStyleCnt="0"/>
      <dgm:spPr/>
    </dgm:pt>
    <dgm:pt modelId="{08895B2D-F9B4-4139-8FED-22D1800E27DE}" type="pres">
      <dgm:prSet presAssocID="{768A5124-4F51-458E-9246-A1B61438AA5D}" presName="quadrant1" presStyleLbl="node1" presStyleIdx="0" presStyleCnt="4" custLinFactNeighborX="-668" custLinFactNeighborY="668">
        <dgm:presLayoutVars>
          <dgm:chMax val="1"/>
          <dgm:bulletEnabled val="1"/>
        </dgm:presLayoutVars>
      </dgm:prSet>
      <dgm:spPr/>
    </dgm:pt>
    <dgm:pt modelId="{BCD51220-2CA4-4D40-A1ED-A83E4BBF7ED1}" type="pres">
      <dgm:prSet presAssocID="{768A5124-4F51-458E-9246-A1B61438AA5D}" presName="quadrant2" presStyleLbl="node1" presStyleIdx="1" presStyleCnt="4">
        <dgm:presLayoutVars>
          <dgm:chMax val="1"/>
          <dgm:bulletEnabled val="1"/>
        </dgm:presLayoutVars>
      </dgm:prSet>
      <dgm:spPr/>
    </dgm:pt>
    <dgm:pt modelId="{5E1A656D-F378-4E49-A3E2-66CDCF1AA02C}" type="pres">
      <dgm:prSet presAssocID="{768A5124-4F51-458E-9246-A1B61438AA5D}" presName="quadrant3" presStyleLbl="node1" presStyleIdx="2" presStyleCnt="4">
        <dgm:presLayoutVars>
          <dgm:chMax val="1"/>
          <dgm:bulletEnabled val="1"/>
        </dgm:presLayoutVars>
      </dgm:prSet>
      <dgm:spPr/>
    </dgm:pt>
    <dgm:pt modelId="{1F369502-EFB5-44DA-994A-DA55CD0BF0A8}" type="pres">
      <dgm:prSet presAssocID="{768A5124-4F51-458E-9246-A1B61438AA5D}" presName="quadrant4" presStyleLbl="node1" presStyleIdx="3" presStyleCnt="4">
        <dgm:presLayoutVars>
          <dgm:chMax val="1"/>
          <dgm:bulletEnabled val="1"/>
        </dgm:presLayoutVars>
      </dgm:prSet>
      <dgm:spPr/>
    </dgm:pt>
    <dgm:pt modelId="{E3FBC73E-CC84-451F-B7A4-5F978F2EE12C}" type="pres">
      <dgm:prSet presAssocID="{768A5124-4F51-458E-9246-A1B61438AA5D}" presName="quadrantPlaceholder" presStyleCnt="0"/>
      <dgm:spPr/>
    </dgm:pt>
    <dgm:pt modelId="{7D6F7330-F7AC-41F5-A341-D13F6A13972F}" type="pres">
      <dgm:prSet presAssocID="{768A5124-4F51-458E-9246-A1B61438AA5D}" presName="center1" presStyleLbl="fgShp" presStyleIdx="0" presStyleCnt="2"/>
      <dgm:spPr/>
    </dgm:pt>
    <dgm:pt modelId="{691F4C5A-9226-4CC5-AE3E-FC32D00907E5}" type="pres">
      <dgm:prSet presAssocID="{768A5124-4F51-458E-9246-A1B61438AA5D}" presName="center2" presStyleLbl="fgShp" presStyleIdx="1" presStyleCnt="2"/>
      <dgm:spPr/>
    </dgm:pt>
  </dgm:ptLst>
  <dgm:cxnLst>
    <dgm:cxn modelId="{15FAD90D-A40B-4E7C-913A-959BDC5BF47F}" srcId="{768A5124-4F51-458E-9246-A1B61438AA5D}" destId="{1BFAA07A-7647-40E2-BBF1-1093CDDA9FAA}" srcOrd="3" destOrd="0" parTransId="{8D97875E-E432-4469-A716-9FF353126DE9}" sibTransId="{7953A514-2E64-48B0-8F69-B43288F54CA9}"/>
    <dgm:cxn modelId="{6C5A042B-60C7-43BE-8F93-AF70A4069837}" srcId="{1BFAA07A-7647-40E2-BBF1-1093CDDA9FAA}" destId="{ECC40556-67A7-4B90-8F2F-16B7AB52ACB3}" srcOrd="0" destOrd="0" parTransId="{DFC67532-0BF5-43DC-BDA3-9CF7022B445C}" sibTransId="{17714346-B6DB-4713-9BCE-DCC8AF91682A}"/>
    <dgm:cxn modelId="{CEEA3036-D95C-4849-9589-34C13D31995C}" srcId="{768A5124-4F51-458E-9246-A1B61438AA5D}" destId="{1C8C7AF3-4172-4252-B180-600546C85C76}" srcOrd="0" destOrd="0" parTransId="{DF10197C-CA85-4886-BBA9-48760998F683}" sibTransId="{8DA9C26C-851F-47C8-AAC8-51D3C57B63BD}"/>
    <dgm:cxn modelId="{DD53E437-861E-4BAA-AC3B-ABF98AAD8921}" type="presOf" srcId="{1C8C7AF3-4172-4252-B180-600546C85C76}" destId="{08895B2D-F9B4-4139-8FED-22D1800E27DE}" srcOrd="0" destOrd="0" presId="urn:microsoft.com/office/officeart/2005/8/layout/cycle4"/>
    <dgm:cxn modelId="{3B8E2540-EADD-476E-97FC-55B0CB8D97F7}" type="presOf" srcId="{8A3070C7-C910-4A22-B5F9-51F3BA3E9AA9}" destId="{ACD1BB0C-AC22-42EC-8E1D-03E5EA018E2F}" srcOrd="0" destOrd="0" presId="urn:microsoft.com/office/officeart/2005/8/layout/cycle4"/>
    <dgm:cxn modelId="{200A9B63-0F57-4EC7-8A2F-9224E675B2DC}" srcId="{5DA23FA1-1960-4B79-840A-405FD66B40E0}" destId="{8F1F90F0-87C8-4C72-AFC5-7D104E17A37A}" srcOrd="0" destOrd="0" parTransId="{D71C5332-70FE-4BF3-A929-1D967C27E778}" sibTransId="{F3BC0C84-C792-438C-BCB1-8A0CA995FCE1}"/>
    <dgm:cxn modelId="{298F6B6A-6F3D-439F-8B91-A998FEEC89FD}" type="presOf" srcId="{ECC40556-67A7-4B90-8F2F-16B7AB52ACB3}" destId="{2039C0BF-F094-436B-951C-F4EC01AC6406}" srcOrd="1" destOrd="0" presId="urn:microsoft.com/office/officeart/2005/8/layout/cycle4"/>
    <dgm:cxn modelId="{5C5DA452-4B21-4B11-A3F5-2FD6D0A91844}" srcId="{768A5124-4F51-458E-9246-A1B61438AA5D}" destId="{5DA23FA1-1960-4B79-840A-405FD66B40E0}" srcOrd="1" destOrd="0" parTransId="{C070A97B-3250-4E7E-B668-9ECB29EB1559}" sibTransId="{1A3C9F38-FED5-4800-9A98-CB23BB199FC0}"/>
    <dgm:cxn modelId="{463F9773-1733-468F-B9F0-2577B366DE89}" type="presOf" srcId="{1BFAA07A-7647-40E2-BBF1-1093CDDA9FAA}" destId="{1F369502-EFB5-44DA-994A-DA55CD0BF0A8}" srcOrd="0" destOrd="0" presId="urn:microsoft.com/office/officeart/2005/8/layout/cycle4"/>
    <dgm:cxn modelId="{0F548074-16B5-4E14-BFA3-821918C03827}" srcId="{1C8C7AF3-4172-4252-B180-600546C85C76}" destId="{8A3070C7-C910-4A22-B5F9-51F3BA3E9AA9}" srcOrd="0" destOrd="0" parTransId="{F3086A77-8954-4516-9419-704C6D67BB90}" sibTransId="{6E174E6B-CA39-4F1B-B057-2165257A4B7A}"/>
    <dgm:cxn modelId="{576EFA75-341A-4048-872F-05DE55973763}" srcId="{768A5124-4F51-458E-9246-A1B61438AA5D}" destId="{D7E05692-BA75-4B2B-B14E-4DEB414C6D97}" srcOrd="2" destOrd="0" parTransId="{A0AB8E73-8D86-4358-B589-19F254B0ECB5}" sibTransId="{FB7BCD84-8E13-4E51-9840-C630786BDEE8}"/>
    <dgm:cxn modelId="{D10C8578-7BE3-4474-8634-294E3BB18881}" type="presOf" srcId="{8A3070C7-C910-4A22-B5F9-51F3BA3E9AA9}" destId="{81F2A686-767F-4AED-8F5A-4788D71A64C5}" srcOrd="1" destOrd="0" presId="urn:microsoft.com/office/officeart/2005/8/layout/cycle4"/>
    <dgm:cxn modelId="{5032E580-8239-4968-9DD5-E0BDA34C3BBF}" srcId="{D7E05692-BA75-4B2B-B14E-4DEB414C6D97}" destId="{F06DADA6-21BB-4760-A31E-FFC6685996B0}" srcOrd="0" destOrd="0" parTransId="{DF54D31C-45B9-4726-A0C4-AA6498CE0B32}" sibTransId="{3874CE03-EB90-4DA6-A0B6-5534BAC2618A}"/>
    <dgm:cxn modelId="{73EA0B9D-6EF8-47D0-8384-33D2531A7110}" type="presOf" srcId="{F06DADA6-21BB-4760-A31E-FFC6685996B0}" destId="{11C86412-5CE7-439A-9300-FA3D3E8343EC}" srcOrd="0" destOrd="0" presId="urn:microsoft.com/office/officeart/2005/8/layout/cycle4"/>
    <dgm:cxn modelId="{5D9813A6-5746-4327-8274-9A0BC868E64D}" type="presOf" srcId="{5DA23FA1-1960-4B79-840A-405FD66B40E0}" destId="{BCD51220-2CA4-4D40-A1ED-A83E4BBF7ED1}" srcOrd="0" destOrd="0" presId="urn:microsoft.com/office/officeart/2005/8/layout/cycle4"/>
    <dgm:cxn modelId="{31F7A0C6-E244-42AC-A58F-C6AE61981DBF}" type="presOf" srcId="{8F1F90F0-87C8-4C72-AFC5-7D104E17A37A}" destId="{77EA3175-03BE-4EEA-A1AE-A00E79E09E35}" srcOrd="0" destOrd="0" presId="urn:microsoft.com/office/officeart/2005/8/layout/cycle4"/>
    <dgm:cxn modelId="{B07F28DB-5921-489E-BAD3-28171F8E4053}" type="presOf" srcId="{ECC40556-67A7-4B90-8F2F-16B7AB52ACB3}" destId="{0F13FEE7-CF26-4002-96C0-9BF7C5EFB357}" srcOrd="0" destOrd="0" presId="urn:microsoft.com/office/officeart/2005/8/layout/cycle4"/>
    <dgm:cxn modelId="{B64E7AE0-DDD2-416A-BB86-28CC96A2F3E3}" type="presOf" srcId="{D7E05692-BA75-4B2B-B14E-4DEB414C6D97}" destId="{5E1A656D-F378-4E49-A3E2-66CDCF1AA02C}" srcOrd="0" destOrd="0" presId="urn:microsoft.com/office/officeart/2005/8/layout/cycle4"/>
    <dgm:cxn modelId="{D3C323F2-86A0-42FC-9B52-DBFDE8F9F9F5}" type="presOf" srcId="{8F1F90F0-87C8-4C72-AFC5-7D104E17A37A}" destId="{1F5FC1AC-E7CF-46F3-A2FF-95C5FD00D302}" srcOrd="1" destOrd="0" presId="urn:microsoft.com/office/officeart/2005/8/layout/cycle4"/>
    <dgm:cxn modelId="{5613C6F2-45DD-4119-BA77-0F1B17FE4F98}" type="presOf" srcId="{F06DADA6-21BB-4760-A31E-FFC6685996B0}" destId="{9B9152CD-02D7-4C61-9456-09874E6035E7}" srcOrd="1" destOrd="0" presId="urn:microsoft.com/office/officeart/2005/8/layout/cycle4"/>
    <dgm:cxn modelId="{A831F2F6-85A4-4443-A55E-2A2E6C0535FF}" type="presOf" srcId="{768A5124-4F51-458E-9246-A1B61438AA5D}" destId="{2BAAFFFF-E316-4327-A0AD-61EF61113582}" srcOrd="0" destOrd="0" presId="urn:microsoft.com/office/officeart/2005/8/layout/cycle4"/>
    <dgm:cxn modelId="{A4D86226-7BCE-4BE2-ACF5-DA98C8DA09C1}" type="presParOf" srcId="{2BAAFFFF-E316-4327-A0AD-61EF61113582}" destId="{A09781DA-1CF8-45C3-A606-DF6199004BAF}" srcOrd="0" destOrd="0" presId="urn:microsoft.com/office/officeart/2005/8/layout/cycle4"/>
    <dgm:cxn modelId="{92A91977-0A5C-44E3-8490-E201FE50418A}" type="presParOf" srcId="{A09781DA-1CF8-45C3-A606-DF6199004BAF}" destId="{F20B817D-08B1-4AC1-B951-47142868911D}" srcOrd="0" destOrd="0" presId="urn:microsoft.com/office/officeart/2005/8/layout/cycle4"/>
    <dgm:cxn modelId="{120FBA6E-BF68-40C9-B28D-B9F8980AE7E8}" type="presParOf" srcId="{F20B817D-08B1-4AC1-B951-47142868911D}" destId="{ACD1BB0C-AC22-42EC-8E1D-03E5EA018E2F}" srcOrd="0" destOrd="0" presId="urn:microsoft.com/office/officeart/2005/8/layout/cycle4"/>
    <dgm:cxn modelId="{DB569966-5AEE-4344-BD61-5B941FD2B7C2}" type="presParOf" srcId="{F20B817D-08B1-4AC1-B951-47142868911D}" destId="{81F2A686-767F-4AED-8F5A-4788D71A64C5}" srcOrd="1" destOrd="0" presId="urn:microsoft.com/office/officeart/2005/8/layout/cycle4"/>
    <dgm:cxn modelId="{3E2BD3A0-9EA2-4307-A69E-0D41D335122B}" type="presParOf" srcId="{A09781DA-1CF8-45C3-A606-DF6199004BAF}" destId="{D1D6512F-FDA8-457B-BA12-DD2B29E5A113}" srcOrd="1" destOrd="0" presId="urn:microsoft.com/office/officeart/2005/8/layout/cycle4"/>
    <dgm:cxn modelId="{843E0A36-8452-4B50-AFAA-BF7B26F10BEE}" type="presParOf" srcId="{D1D6512F-FDA8-457B-BA12-DD2B29E5A113}" destId="{77EA3175-03BE-4EEA-A1AE-A00E79E09E35}" srcOrd="0" destOrd="0" presId="urn:microsoft.com/office/officeart/2005/8/layout/cycle4"/>
    <dgm:cxn modelId="{EE9F06A0-4A74-4F62-926F-E6101FAD68EE}" type="presParOf" srcId="{D1D6512F-FDA8-457B-BA12-DD2B29E5A113}" destId="{1F5FC1AC-E7CF-46F3-A2FF-95C5FD00D302}" srcOrd="1" destOrd="0" presId="urn:microsoft.com/office/officeart/2005/8/layout/cycle4"/>
    <dgm:cxn modelId="{D40AA859-7277-4C0F-8849-EBAC32946D7B}" type="presParOf" srcId="{A09781DA-1CF8-45C3-A606-DF6199004BAF}" destId="{8EBB2821-369B-46A8-B3BE-238821FF0F0C}" srcOrd="2" destOrd="0" presId="urn:microsoft.com/office/officeart/2005/8/layout/cycle4"/>
    <dgm:cxn modelId="{41F1F463-1788-458F-A4E0-88D6A7F36253}" type="presParOf" srcId="{8EBB2821-369B-46A8-B3BE-238821FF0F0C}" destId="{11C86412-5CE7-439A-9300-FA3D3E8343EC}" srcOrd="0" destOrd="0" presId="urn:microsoft.com/office/officeart/2005/8/layout/cycle4"/>
    <dgm:cxn modelId="{9A3ED493-7BD7-4BCE-8A80-AF29637754B6}" type="presParOf" srcId="{8EBB2821-369B-46A8-B3BE-238821FF0F0C}" destId="{9B9152CD-02D7-4C61-9456-09874E6035E7}" srcOrd="1" destOrd="0" presId="urn:microsoft.com/office/officeart/2005/8/layout/cycle4"/>
    <dgm:cxn modelId="{487095CF-0520-41C0-BC1C-9B3DC15A77BA}" type="presParOf" srcId="{A09781DA-1CF8-45C3-A606-DF6199004BAF}" destId="{BE4659C2-FDB0-4424-8903-C0BC036B358D}" srcOrd="3" destOrd="0" presId="urn:microsoft.com/office/officeart/2005/8/layout/cycle4"/>
    <dgm:cxn modelId="{18947ACD-FC75-494D-AC14-47966E8CA485}" type="presParOf" srcId="{BE4659C2-FDB0-4424-8903-C0BC036B358D}" destId="{0F13FEE7-CF26-4002-96C0-9BF7C5EFB357}" srcOrd="0" destOrd="0" presId="urn:microsoft.com/office/officeart/2005/8/layout/cycle4"/>
    <dgm:cxn modelId="{91C4282E-6849-4BCD-BC6F-4A4A9C631970}" type="presParOf" srcId="{BE4659C2-FDB0-4424-8903-C0BC036B358D}" destId="{2039C0BF-F094-436B-951C-F4EC01AC6406}" srcOrd="1" destOrd="0" presId="urn:microsoft.com/office/officeart/2005/8/layout/cycle4"/>
    <dgm:cxn modelId="{387615A8-7798-49F4-AB5C-4520C4DBED18}" type="presParOf" srcId="{A09781DA-1CF8-45C3-A606-DF6199004BAF}" destId="{62133364-82B2-4302-BF93-D091DDEDCE4B}" srcOrd="4" destOrd="0" presId="urn:microsoft.com/office/officeart/2005/8/layout/cycle4"/>
    <dgm:cxn modelId="{873E2F9A-C369-477D-AEE0-06C4B4E79B51}" type="presParOf" srcId="{2BAAFFFF-E316-4327-A0AD-61EF61113582}" destId="{7AE39CAF-B874-4DA8-87BA-F26B9F924338}" srcOrd="1" destOrd="0" presId="urn:microsoft.com/office/officeart/2005/8/layout/cycle4"/>
    <dgm:cxn modelId="{40C4DC2B-F5CD-4A67-AEB1-252C3B8ACBAE}" type="presParOf" srcId="{7AE39CAF-B874-4DA8-87BA-F26B9F924338}" destId="{08895B2D-F9B4-4139-8FED-22D1800E27DE}" srcOrd="0" destOrd="0" presId="urn:microsoft.com/office/officeart/2005/8/layout/cycle4"/>
    <dgm:cxn modelId="{24A103C1-6A6D-4DD6-A719-2B1CEB2397C5}" type="presParOf" srcId="{7AE39CAF-B874-4DA8-87BA-F26B9F924338}" destId="{BCD51220-2CA4-4D40-A1ED-A83E4BBF7ED1}" srcOrd="1" destOrd="0" presId="urn:microsoft.com/office/officeart/2005/8/layout/cycle4"/>
    <dgm:cxn modelId="{EC5591E3-6837-4EF5-82C1-2595BCAE17A2}" type="presParOf" srcId="{7AE39CAF-B874-4DA8-87BA-F26B9F924338}" destId="{5E1A656D-F378-4E49-A3E2-66CDCF1AA02C}" srcOrd="2" destOrd="0" presId="urn:microsoft.com/office/officeart/2005/8/layout/cycle4"/>
    <dgm:cxn modelId="{AFB9D9C2-9937-4802-B304-613538F016B8}" type="presParOf" srcId="{7AE39CAF-B874-4DA8-87BA-F26B9F924338}" destId="{1F369502-EFB5-44DA-994A-DA55CD0BF0A8}" srcOrd="3" destOrd="0" presId="urn:microsoft.com/office/officeart/2005/8/layout/cycle4"/>
    <dgm:cxn modelId="{24453DF8-D8C2-4262-A5E1-CBE7D5CAE547}" type="presParOf" srcId="{7AE39CAF-B874-4DA8-87BA-F26B9F924338}" destId="{E3FBC73E-CC84-451F-B7A4-5F978F2EE12C}" srcOrd="4" destOrd="0" presId="urn:microsoft.com/office/officeart/2005/8/layout/cycle4"/>
    <dgm:cxn modelId="{F1B21478-68AC-478A-A9BC-3EF034BFF654}" type="presParOf" srcId="{2BAAFFFF-E316-4327-A0AD-61EF61113582}" destId="{7D6F7330-F7AC-41F5-A341-D13F6A13972F}" srcOrd="2" destOrd="0" presId="urn:microsoft.com/office/officeart/2005/8/layout/cycle4"/>
    <dgm:cxn modelId="{9FB45CBC-0EB9-4CBB-BD9A-A63CBA529727}" type="presParOf" srcId="{2BAAFFFF-E316-4327-A0AD-61EF61113582}" destId="{691F4C5A-9226-4CC5-AE3E-FC32D00907E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86412-5CE7-439A-9300-FA3D3E8343EC}">
      <dsp:nvSpPr>
        <dsp:cNvPr id="0" name=""/>
        <dsp:cNvSpPr/>
      </dsp:nvSpPr>
      <dsp:spPr>
        <a:xfrm>
          <a:off x="4922867" y="3335370"/>
          <a:ext cx="2423048" cy="15695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05801"/>
              <a:satOff val="-2745"/>
              <a:lumOff val="-4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None/>
          </a:pPr>
          <a:r>
            <a:rPr lang="en-GB" sz="1050" kern="1200" dirty="0">
              <a:latin typeface="Lexend Deca" pitchFamily="2" charset="0"/>
            </a:rPr>
            <a:t>We determine our most significant aspects through risk assessments, PESTLE, SWOT analysis and interested parties’ review.</a:t>
          </a:r>
        </a:p>
      </dsp:txBody>
      <dsp:txXfrm>
        <a:off x="5684261" y="3762245"/>
        <a:ext cx="1627175" cy="1108231"/>
      </dsp:txXfrm>
    </dsp:sp>
    <dsp:sp modelId="{0F13FEE7-CF26-4002-96C0-9BF7C5EFB357}">
      <dsp:nvSpPr>
        <dsp:cNvPr id="0" name=""/>
        <dsp:cNvSpPr/>
      </dsp:nvSpPr>
      <dsp:spPr>
        <a:xfrm>
          <a:off x="0" y="3335370"/>
          <a:ext cx="2423048" cy="15695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08702"/>
              <a:satOff val="-4118"/>
              <a:lumOff val="-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FontTx/>
            <a:buNone/>
          </a:pPr>
          <a:r>
            <a:rPr lang="en-GB" sz="1050" kern="1200" dirty="0">
              <a:latin typeface="Lexend Deca" pitchFamily="2" charset="0"/>
            </a:rPr>
            <a:t>Petards conduct an annual assessment to identify our most significant economic, environmental and social impacts. </a:t>
          </a:r>
        </a:p>
      </dsp:txBody>
      <dsp:txXfrm>
        <a:off x="34479" y="3762245"/>
        <a:ext cx="1627175" cy="1108231"/>
      </dsp:txXfrm>
    </dsp:sp>
    <dsp:sp modelId="{77EA3175-03BE-4EEA-A1AE-A00E79E09E35}">
      <dsp:nvSpPr>
        <dsp:cNvPr id="0" name=""/>
        <dsp:cNvSpPr/>
      </dsp:nvSpPr>
      <dsp:spPr>
        <a:xfrm>
          <a:off x="4922867" y="0"/>
          <a:ext cx="2423048" cy="15695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02901"/>
              <a:satOff val="-1373"/>
              <a:lumOff val="-2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None/>
          </a:pPr>
          <a:r>
            <a:rPr lang="en-GB" sz="1000" kern="1200" dirty="0">
              <a:latin typeface="Lexend Deca" pitchFamily="2" charset="0"/>
            </a:rPr>
            <a:t>We regularly review, assess and address the most significant environmental, social and governance impacts of our business activities and the issues that affect our ability to create sustainable value. </a:t>
          </a:r>
        </a:p>
      </dsp:txBody>
      <dsp:txXfrm>
        <a:off x="5684261" y="34479"/>
        <a:ext cx="1627175" cy="1108231"/>
      </dsp:txXfrm>
    </dsp:sp>
    <dsp:sp modelId="{ACD1BB0C-AC22-42EC-8E1D-03E5EA018E2F}">
      <dsp:nvSpPr>
        <dsp:cNvPr id="0" name=""/>
        <dsp:cNvSpPr/>
      </dsp:nvSpPr>
      <dsp:spPr>
        <a:xfrm>
          <a:off x="0" y="0"/>
          <a:ext cx="2423048" cy="15695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None/>
          </a:pPr>
          <a:r>
            <a:rPr lang="en-GB" sz="1050" kern="1200" dirty="0">
              <a:latin typeface="Lexend Deca" pitchFamily="2" charset="0"/>
            </a:rPr>
            <a:t>Petards focus is on creating sustainable value for our shareholders,  customers, employees, suppliers, partners, stakeholders and local communities.</a:t>
          </a:r>
        </a:p>
      </dsp:txBody>
      <dsp:txXfrm>
        <a:off x="34479" y="34479"/>
        <a:ext cx="1627175" cy="1108231"/>
      </dsp:txXfrm>
    </dsp:sp>
    <dsp:sp modelId="{08895B2D-F9B4-4139-8FED-22D1800E27DE}">
      <dsp:nvSpPr>
        <dsp:cNvPr id="0" name=""/>
        <dsp:cNvSpPr/>
      </dsp:nvSpPr>
      <dsp:spPr>
        <a:xfrm>
          <a:off x="1485875" y="293769"/>
          <a:ext cx="2123845" cy="2123845"/>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Lexend Deca" pitchFamily="2" charset="0"/>
            </a:rPr>
            <a:t>Focus</a:t>
          </a:r>
        </a:p>
      </dsp:txBody>
      <dsp:txXfrm>
        <a:off x="2107935" y="915829"/>
        <a:ext cx="1501785" cy="1501785"/>
      </dsp:txXfrm>
    </dsp:sp>
    <dsp:sp modelId="{BCD51220-2CA4-4D40-A1ED-A83E4BBF7ED1}">
      <dsp:nvSpPr>
        <dsp:cNvPr id="0" name=""/>
        <dsp:cNvSpPr/>
      </dsp:nvSpPr>
      <dsp:spPr>
        <a:xfrm rot="5400000">
          <a:off x="3722007" y="279582"/>
          <a:ext cx="2123845" cy="2123845"/>
        </a:xfrm>
        <a:prstGeom prst="pieWedge">
          <a:avLst/>
        </a:prstGeom>
        <a:solidFill>
          <a:schemeClr val="accent5">
            <a:hueOff val="602901"/>
            <a:satOff val="-1373"/>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Lexend Deca" pitchFamily="2" charset="0"/>
            </a:rPr>
            <a:t>Review</a:t>
          </a:r>
        </a:p>
      </dsp:txBody>
      <dsp:txXfrm rot="-5400000">
        <a:off x="3722007" y="901642"/>
        <a:ext cx="1501785" cy="1501785"/>
      </dsp:txXfrm>
    </dsp:sp>
    <dsp:sp modelId="{5E1A656D-F378-4E49-A3E2-66CDCF1AA02C}">
      <dsp:nvSpPr>
        <dsp:cNvPr id="0" name=""/>
        <dsp:cNvSpPr/>
      </dsp:nvSpPr>
      <dsp:spPr>
        <a:xfrm rot="10800000">
          <a:off x="3722007" y="2501527"/>
          <a:ext cx="2123845" cy="2123845"/>
        </a:xfrm>
        <a:prstGeom prst="pieWedge">
          <a:avLst/>
        </a:prstGeom>
        <a:solidFill>
          <a:schemeClr val="accent5">
            <a:hueOff val="1205801"/>
            <a:satOff val="-2745"/>
            <a:lumOff val="-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Lexend Deca" pitchFamily="2" charset="0"/>
            </a:rPr>
            <a:t>Assess Risk</a:t>
          </a:r>
        </a:p>
      </dsp:txBody>
      <dsp:txXfrm rot="10800000">
        <a:off x="3722007" y="2501527"/>
        <a:ext cx="1501785" cy="1501785"/>
      </dsp:txXfrm>
    </dsp:sp>
    <dsp:sp modelId="{1F369502-EFB5-44DA-994A-DA55CD0BF0A8}">
      <dsp:nvSpPr>
        <dsp:cNvPr id="0" name=""/>
        <dsp:cNvSpPr/>
      </dsp:nvSpPr>
      <dsp:spPr>
        <a:xfrm rot="16200000">
          <a:off x="1500062" y="2501527"/>
          <a:ext cx="2123845" cy="2123845"/>
        </a:xfrm>
        <a:prstGeom prst="pieWedge">
          <a:avLst/>
        </a:prstGeom>
        <a:solidFill>
          <a:schemeClr val="accent5">
            <a:hueOff val="1808702"/>
            <a:satOff val="-4118"/>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Lexend Deca" pitchFamily="2" charset="0"/>
            </a:rPr>
            <a:t>Assess</a:t>
          </a:r>
        </a:p>
        <a:p>
          <a:pPr marL="0" lvl="0" indent="0" algn="ctr" defTabSz="1066800">
            <a:lnSpc>
              <a:spcPct val="90000"/>
            </a:lnSpc>
            <a:spcBef>
              <a:spcPct val="0"/>
            </a:spcBef>
            <a:spcAft>
              <a:spcPct val="35000"/>
            </a:spcAft>
            <a:buNone/>
          </a:pPr>
          <a:r>
            <a:rPr lang="en-GB" sz="2400" b="1" kern="1200" dirty="0">
              <a:solidFill>
                <a:schemeClr val="tx1"/>
              </a:solidFill>
              <a:latin typeface="Lexend Deca" pitchFamily="2" charset="0"/>
            </a:rPr>
            <a:t>Impact</a:t>
          </a:r>
        </a:p>
      </dsp:txBody>
      <dsp:txXfrm rot="5400000">
        <a:off x="2122122" y="2501527"/>
        <a:ext cx="1501785" cy="1501785"/>
      </dsp:txXfrm>
    </dsp:sp>
    <dsp:sp modelId="{7D6F7330-F7AC-41F5-A341-D13F6A13972F}">
      <dsp:nvSpPr>
        <dsp:cNvPr id="0" name=""/>
        <dsp:cNvSpPr/>
      </dsp:nvSpPr>
      <dsp:spPr>
        <a:xfrm>
          <a:off x="3306312" y="2011031"/>
          <a:ext cx="733290" cy="637644"/>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F4C5A-9226-4CC5-AE3E-FC32D00907E5}">
      <dsp:nvSpPr>
        <dsp:cNvPr id="0" name=""/>
        <dsp:cNvSpPr/>
      </dsp:nvSpPr>
      <dsp:spPr>
        <a:xfrm rot="10800000">
          <a:off x="3306312" y="2256279"/>
          <a:ext cx="733290" cy="637644"/>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741F5-BB5D-3244-97C5-45094EE39C0D}" type="datetimeFigureOut">
              <a:rPr lang="en-US" smtClean="0"/>
              <a:t>3/25/2026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E0683-8729-BE40-A6AF-5C9CCA7E8536}" type="slidenum">
              <a:rPr lang="en-US" smtClean="0"/>
              <a:t>‹#›</a:t>
            </a:fld>
            <a:endParaRPr lang="en-US" dirty="0"/>
          </a:p>
        </p:txBody>
      </p:sp>
    </p:spTree>
    <p:extLst>
      <p:ext uri="{BB962C8B-B14F-4D97-AF65-F5344CB8AC3E}">
        <p14:creationId xmlns:p14="http://schemas.microsoft.com/office/powerpoint/2010/main" val="21205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Dark Blue (2)">
    <p:bg>
      <p:bgPr>
        <a:solidFill>
          <a:srgbClr val="0B121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AC2821-02D2-8AC8-E332-EAF8490C3F9A}"/>
              </a:ext>
            </a:extLst>
          </p:cNvPr>
          <p:cNvSpPr>
            <a:spLocks noGrp="1"/>
          </p:cNvSpPr>
          <p:nvPr>
            <p:ph type="ctrTitle" hasCustomPrompt="1"/>
          </p:nvPr>
        </p:nvSpPr>
        <p:spPr>
          <a:xfrm>
            <a:off x="827717" y="2771358"/>
            <a:ext cx="7488000" cy="1655762"/>
          </a:xfrm>
        </p:spPr>
        <p:txBody>
          <a:bodyPr anchor="b">
            <a:norm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GB" dirty="0"/>
              <a:t>Click to edit Master </a:t>
            </a:r>
            <a:br>
              <a:rPr lang="en-GB" dirty="0"/>
            </a:br>
            <a:r>
              <a:rPr lang="en-GB" dirty="0"/>
              <a:t>title style</a:t>
            </a:r>
            <a:endParaRPr lang="en-US" dirty="0"/>
          </a:p>
        </p:txBody>
      </p:sp>
      <p:sp>
        <p:nvSpPr>
          <p:cNvPr id="5" name="Subtitle 2">
            <a:extLst>
              <a:ext uri="{FF2B5EF4-FFF2-40B4-BE49-F238E27FC236}">
                <a16:creationId xmlns:a16="http://schemas.microsoft.com/office/drawing/2014/main" id="{93FE37D7-EF3B-A0FC-4B5E-7B37872AF028}"/>
              </a:ext>
            </a:extLst>
          </p:cNvPr>
          <p:cNvSpPr>
            <a:spLocks noGrp="1"/>
          </p:cNvSpPr>
          <p:nvPr>
            <p:ph type="subTitle" idx="1"/>
          </p:nvPr>
        </p:nvSpPr>
        <p:spPr>
          <a:xfrm>
            <a:off x="827717" y="4519195"/>
            <a:ext cx="7488000" cy="1655762"/>
          </a:xfrm>
        </p:spPr>
        <p:txBody>
          <a:bodyPr>
            <a:normAutofit/>
          </a:bodyPr>
          <a:lstStyle>
            <a:lvl1pPr marL="0" indent="0" algn="l">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AF9E6034-1782-3C2C-6E30-F1AAEC5B27A0}"/>
              </a:ext>
            </a:extLst>
          </p:cNvPr>
          <p:cNvPicPr>
            <a:picLocks noChangeAspect="1"/>
          </p:cNvPicPr>
          <p:nvPr userDrawn="1"/>
        </p:nvPicPr>
        <p:blipFill>
          <a:blip r:embed="rId2"/>
          <a:stretch>
            <a:fillRect/>
          </a:stretch>
        </p:blipFill>
        <p:spPr>
          <a:xfrm>
            <a:off x="815534" y="1746580"/>
            <a:ext cx="3521567" cy="777880"/>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DF20440E-E5E7-F3D9-0E02-FFA3275FD7A8}"/>
              </a:ext>
            </a:extLst>
          </p:cNvPr>
          <p:cNvPicPr>
            <a:picLocks noChangeAspect="1"/>
          </p:cNvPicPr>
          <p:nvPr userDrawn="1"/>
        </p:nvPicPr>
        <p:blipFill>
          <a:blip r:embed="rId3"/>
          <a:stretch>
            <a:fillRect/>
          </a:stretch>
        </p:blipFill>
        <p:spPr>
          <a:xfrm>
            <a:off x="934450" y="825634"/>
            <a:ext cx="4113403" cy="622300"/>
          </a:xfrm>
          <a:prstGeom prst="rect">
            <a:avLst/>
          </a:prstGeom>
        </p:spPr>
      </p:pic>
    </p:spTree>
    <p:extLst>
      <p:ext uri="{BB962C8B-B14F-4D97-AF65-F5344CB8AC3E}">
        <p14:creationId xmlns:p14="http://schemas.microsoft.com/office/powerpoint/2010/main" val="158031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Block">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E36EF280-4314-05BE-55DA-13600A6C971F}"/>
              </a:ext>
            </a:extLst>
          </p:cNvPr>
          <p:cNvSpPr/>
          <p:nvPr userDrawn="1"/>
        </p:nvSpPr>
        <p:spPr>
          <a:xfrm>
            <a:off x="7422445" y="0"/>
            <a:ext cx="4769555" cy="4769556"/>
          </a:xfrm>
          <a:custGeom>
            <a:avLst/>
            <a:gdLst>
              <a:gd name="connsiteX0" fmla="*/ 0 w 4769555"/>
              <a:gd name="connsiteY0" fmla="*/ 0 h 4769556"/>
              <a:gd name="connsiteX1" fmla="*/ 4769555 w 4769555"/>
              <a:gd name="connsiteY1" fmla="*/ 0 h 4769556"/>
              <a:gd name="connsiteX2" fmla="*/ 4769555 w 4769555"/>
              <a:gd name="connsiteY2" fmla="*/ 4769556 h 4769556"/>
              <a:gd name="connsiteX3" fmla="*/ 4524115 w 4769555"/>
              <a:gd name="connsiteY3" fmla="*/ 4763350 h 4769556"/>
              <a:gd name="connsiteX4" fmla="*/ 0 w 4769555"/>
              <a:gd name="connsiteY4" fmla="*/ 0 h 4769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555" h="4769556">
                <a:moveTo>
                  <a:pt x="0" y="0"/>
                </a:moveTo>
                <a:lnTo>
                  <a:pt x="4769555" y="0"/>
                </a:lnTo>
                <a:lnTo>
                  <a:pt x="4769555" y="4769556"/>
                </a:lnTo>
                <a:lnTo>
                  <a:pt x="4524115" y="4763350"/>
                </a:lnTo>
                <a:cubicBezTo>
                  <a:pt x="2004026" y="4635607"/>
                  <a:pt x="0" y="2551836"/>
                  <a:pt x="0" y="0"/>
                </a:cubicBezTo>
                <a:close/>
              </a:path>
            </a:pathLst>
          </a:cu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Picture Placeholder 13">
            <a:extLst>
              <a:ext uri="{FF2B5EF4-FFF2-40B4-BE49-F238E27FC236}">
                <a16:creationId xmlns:a16="http://schemas.microsoft.com/office/drawing/2014/main" id="{46999440-2E2E-5966-F2CD-90ED9B7E40DD}"/>
              </a:ext>
            </a:extLst>
          </p:cNvPr>
          <p:cNvSpPr>
            <a:spLocks noGrp="1"/>
          </p:cNvSpPr>
          <p:nvPr>
            <p:ph type="pic" sz="quarter" idx="14"/>
          </p:nvPr>
        </p:nvSpPr>
        <p:spPr>
          <a:xfrm>
            <a:off x="0" y="0"/>
            <a:ext cx="12192000" cy="6858000"/>
          </a:xfrm>
          <a:custGeom>
            <a:avLst/>
            <a:gdLst>
              <a:gd name="connsiteX0" fmla="*/ 0 w 12192000"/>
              <a:gd name="connsiteY0" fmla="*/ 0 h 6858000"/>
              <a:gd name="connsiteX1" fmla="*/ 7422445 w 12192000"/>
              <a:gd name="connsiteY1" fmla="*/ 0 h 6858000"/>
              <a:gd name="connsiteX2" fmla="*/ 11946560 w 12192000"/>
              <a:gd name="connsiteY2" fmla="*/ 4763350 h 6858000"/>
              <a:gd name="connsiteX3" fmla="*/ 12192000 w 12192000"/>
              <a:gd name="connsiteY3" fmla="*/ 4769556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7422445" y="0"/>
                </a:lnTo>
                <a:cubicBezTo>
                  <a:pt x="7422445" y="2551836"/>
                  <a:pt x="9426471" y="4635607"/>
                  <a:pt x="11946560" y="4763350"/>
                </a:cubicBezTo>
                <a:lnTo>
                  <a:pt x="12192000" y="4769556"/>
                </a:lnTo>
                <a:lnTo>
                  <a:pt x="12192000" y="6858000"/>
                </a:lnTo>
                <a:lnTo>
                  <a:pt x="0" y="6858000"/>
                </a:lnTo>
                <a:close/>
              </a:path>
            </a:pathLst>
          </a:custGeom>
        </p:spPr>
        <p:txBody>
          <a:bodyPr wrap="square">
            <a:noAutofit/>
          </a:bodyPr>
          <a:lstStyle/>
          <a:p>
            <a:endParaRPr lang="en-US" dirty="0"/>
          </a:p>
        </p:txBody>
      </p:sp>
      <p:pic>
        <p:nvPicPr>
          <p:cNvPr id="10" name="Picture 9">
            <a:extLst>
              <a:ext uri="{FF2B5EF4-FFF2-40B4-BE49-F238E27FC236}">
                <a16:creationId xmlns:a16="http://schemas.microsoft.com/office/drawing/2014/main" id="{2E827B04-AE5B-3DD4-6EA8-3D9603E11DF6}"/>
              </a:ext>
            </a:extLst>
          </p:cNvPr>
          <p:cNvPicPr>
            <a:picLocks noChangeAspect="1"/>
          </p:cNvPicPr>
          <p:nvPr userDrawn="1"/>
        </p:nvPicPr>
        <p:blipFill>
          <a:blip r:embed="rId2"/>
          <a:stretch>
            <a:fillRect/>
          </a:stretch>
        </p:blipFill>
        <p:spPr>
          <a:xfrm>
            <a:off x="10713156" y="2321886"/>
            <a:ext cx="959785" cy="1003912"/>
          </a:xfrm>
          <a:prstGeom prst="rect">
            <a:avLst/>
          </a:prstGeom>
        </p:spPr>
      </p:pic>
      <p:pic>
        <p:nvPicPr>
          <p:cNvPr id="7" name="Picture 6" descr="A blue and purple letter p&#10;&#10;Description automatically generated">
            <a:extLst>
              <a:ext uri="{FF2B5EF4-FFF2-40B4-BE49-F238E27FC236}">
                <a16:creationId xmlns:a16="http://schemas.microsoft.com/office/drawing/2014/main" id="{EB23E749-902A-C767-3C9B-2A3DBCFBF4F3}"/>
              </a:ext>
            </a:extLst>
          </p:cNvPr>
          <p:cNvPicPr>
            <a:picLocks noChangeAspect="1"/>
          </p:cNvPicPr>
          <p:nvPr userDrawn="1"/>
        </p:nvPicPr>
        <p:blipFill>
          <a:blip r:embed="rId3"/>
          <a:stretch>
            <a:fillRect/>
          </a:stretch>
        </p:blipFill>
        <p:spPr>
          <a:xfrm>
            <a:off x="10708229" y="667089"/>
            <a:ext cx="964712" cy="1057696"/>
          </a:xfrm>
          <a:prstGeom prst="rect">
            <a:avLst/>
          </a:prstGeom>
        </p:spPr>
      </p:pic>
    </p:spTree>
    <p:extLst>
      <p:ext uri="{BB962C8B-B14F-4D97-AF65-F5344CB8AC3E}">
        <p14:creationId xmlns:p14="http://schemas.microsoft.com/office/powerpoint/2010/main" val="197606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D92CBF-D58A-E7BD-AA11-B8EDFB333F10}"/>
              </a:ext>
            </a:extLst>
          </p:cNvPr>
          <p:cNvSpPr/>
          <p:nvPr userDrawn="1"/>
        </p:nvSpPr>
        <p:spPr>
          <a:xfrm>
            <a:off x="0" y="5599118"/>
            <a:ext cx="675861" cy="1258881"/>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D6C4DE2B-233F-BF17-5ACA-305E9AC1CEA0}"/>
              </a:ext>
            </a:extLst>
          </p:cNvPr>
          <p:cNvSpPr/>
          <p:nvPr userDrawn="1"/>
        </p:nvSpPr>
        <p:spPr>
          <a:xfrm>
            <a:off x="0" y="5256473"/>
            <a:ext cx="675861" cy="675861"/>
          </a:xfrm>
          <a:prstGeom prst="ellipse">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E0305CD-620A-FB3A-C8E3-0D53575BFBAE}"/>
              </a:ext>
            </a:extLst>
          </p:cNvPr>
          <p:cNvSpPr/>
          <p:nvPr userDrawn="1"/>
        </p:nvSpPr>
        <p:spPr>
          <a:xfrm>
            <a:off x="-1" y="5256473"/>
            <a:ext cx="352905" cy="699108"/>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6748217-725B-9E71-A0EA-F555161454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904" y="6254609"/>
            <a:ext cx="352904" cy="369129"/>
          </a:xfrm>
          <a:prstGeom prst="rect">
            <a:avLst/>
          </a:prstGeom>
        </p:spPr>
      </p:pic>
      <p:sp>
        <p:nvSpPr>
          <p:cNvPr id="4" name="Picture Placeholder 22">
            <a:extLst>
              <a:ext uri="{FF2B5EF4-FFF2-40B4-BE49-F238E27FC236}">
                <a16:creationId xmlns:a16="http://schemas.microsoft.com/office/drawing/2014/main" id="{ABB29C46-7673-F0B8-696D-F49EA9A2D1E4}"/>
              </a:ext>
            </a:extLst>
          </p:cNvPr>
          <p:cNvSpPr>
            <a:spLocks noGrp="1"/>
          </p:cNvSpPr>
          <p:nvPr>
            <p:ph type="pic" sz="quarter" idx="15"/>
          </p:nvPr>
        </p:nvSpPr>
        <p:spPr>
          <a:xfrm>
            <a:off x="6176460" y="717174"/>
            <a:ext cx="4984614" cy="5775699"/>
          </a:xfrm>
        </p:spPr>
        <p:txBody>
          <a:bodyPr/>
          <a:lstStyle/>
          <a:p>
            <a:endParaRPr lang="en-US" dirty="0"/>
          </a:p>
        </p:txBody>
      </p:sp>
      <p:sp>
        <p:nvSpPr>
          <p:cNvPr id="5" name="Picture Placeholder 22">
            <a:extLst>
              <a:ext uri="{FF2B5EF4-FFF2-40B4-BE49-F238E27FC236}">
                <a16:creationId xmlns:a16="http://schemas.microsoft.com/office/drawing/2014/main" id="{EF06FC39-B429-8AF0-0095-5A375854287B}"/>
              </a:ext>
            </a:extLst>
          </p:cNvPr>
          <p:cNvSpPr>
            <a:spLocks noGrp="1"/>
          </p:cNvSpPr>
          <p:nvPr>
            <p:ph type="pic" sz="quarter" idx="13"/>
          </p:nvPr>
        </p:nvSpPr>
        <p:spPr>
          <a:xfrm>
            <a:off x="1030719" y="717174"/>
            <a:ext cx="4984614" cy="5775699"/>
          </a:xfrm>
        </p:spPr>
        <p:txBody>
          <a:bodyPr/>
          <a:lstStyle/>
          <a:p>
            <a:endParaRPr lang="en-US" dirty="0"/>
          </a:p>
        </p:txBody>
      </p:sp>
      <p:sp>
        <p:nvSpPr>
          <p:cNvPr id="8" name="Oval 7">
            <a:extLst>
              <a:ext uri="{FF2B5EF4-FFF2-40B4-BE49-F238E27FC236}">
                <a16:creationId xmlns:a16="http://schemas.microsoft.com/office/drawing/2014/main" id="{87898DD9-FA0A-DC01-11DB-C2EE7B7CD6FE}"/>
              </a:ext>
            </a:extLst>
          </p:cNvPr>
          <p:cNvSpPr/>
          <p:nvPr userDrawn="1"/>
        </p:nvSpPr>
        <p:spPr>
          <a:xfrm>
            <a:off x="11516136" y="6234446"/>
            <a:ext cx="494814" cy="494814"/>
          </a:xfrm>
          <a:prstGeom prst="ellipse">
            <a:avLst/>
          </a:prstGeom>
          <a:solidFill>
            <a:srgbClr val="A4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A207CFAD-ECB1-FAF5-4CD6-867B39D85C13}"/>
              </a:ext>
            </a:extLst>
          </p:cNvPr>
          <p:cNvSpPr txBox="1">
            <a:spLocks/>
          </p:cNvSpPr>
          <p:nvPr userDrawn="1"/>
        </p:nvSpPr>
        <p:spPr>
          <a:xfrm>
            <a:off x="11516137" y="6299290"/>
            <a:ext cx="49481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EAAD1-AD64-4045-93A4-BB683477829A}" type="slidenum">
              <a:rPr lang="en-US" b="0" smtClean="0"/>
              <a:pPr/>
              <a:t>‹#›</a:t>
            </a:fld>
            <a:endParaRPr lang="en-US" b="0" dirty="0"/>
          </a:p>
        </p:txBody>
      </p:sp>
      <p:pic>
        <p:nvPicPr>
          <p:cNvPr id="11" name="Picture 10" descr="A blue and purple letter p&#10;&#10;Description automatically generated">
            <a:extLst>
              <a:ext uri="{FF2B5EF4-FFF2-40B4-BE49-F238E27FC236}">
                <a16:creationId xmlns:a16="http://schemas.microsoft.com/office/drawing/2014/main" id="{94CD56A9-4009-316D-A2F7-463E47990B1F}"/>
              </a:ext>
            </a:extLst>
          </p:cNvPr>
          <p:cNvPicPr>
            <a:picLocks noChangeAspect="1"/>
          </p:cNvPicPr>
          <p:nvPr userDrawn="1"/>
        </p:nvPicPr>
        <p:blipFill>
          <a:blip r:embed="rId3"/>
          <a:stretch>
            <a:fillRect/>
          </a:stretch>
        </p:blipFill>
        <p:spPr>
          <a:xfrm>
            <a:off x="171797" y="5453396"/>
            <a:ext cx="359011" cy="393615"/>
          </a:xfrm>
          <a:prstGeom prst="rect">
            <a:avLst/>
          </a:prstGeom>
        </p:spPr>
      </p:pic>
    </p:spTree>
    <p:extLst>
      <p:ext uri="{BB962C8B-B14F-4D97-AF65-F5344CB8AC3E}">
        <p14:creationId xmlns:p14="http://schemas.microsoft.com/office/powerpoint/2010/main" val="145668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 Blo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53DB10-ABFA-85D0-D8DA-1878572F1765}"/>
              </a:ext>
            </a:extLst>
          </p:cNvPr>
          <p:cNvSpPr/>
          <p:nvPr userDrawn="1"/>
        </p:nvSpPr>
        <p:spPr>
          <a:xfrm>
            <a:off x="0" y="5599118"/>
            <a:ext cx="675861" cy="1258881"/>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4390C35-7D0F-0347-D573-6CA1A0F4CCD8}"/>
              </a:ext>
            </a:extLst>
          </p:cNvPr>
          <p:cNvSpPr/>
          <p:nvPr userDrawn="1"/>
        </p:nvSpPr>
        <p:spPr>
          <a:xfrm>
            <a:off x="0" y="5256473"/>
            <a:ext cx="675861" cy="675861"/>
          </a:xfrm>
          <a:prstGeom prst="ellipse">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BC22A7D-7E26-CC91-D3CE-7A237C8EFB09}"/>
              </a:ext>
            </a:extLst>
          </p:cNvPr>
          <p:cNvSpPr/>
          <p:nvPr userDrawn="1"/>
        </p:nvSpPr>
        <p:spPr>
          <a:xfrm>
            <a:off x="-1" y="5256473"/>
            <a:ext cx="352905" cy="699108"/>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6748217-725B-9E71-A0EA-F555161454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904" y="6254609"/>
            <a:ext cx="352904" cy="369129"/>
          </a:xfrm>
          <a:prstGeom prst="rect">
            <a:avLst/>
          </a:prstGeom>
        </p:spPr>
      </p:pic>
      <p:sp>
        <p:nvSpPr>
          <p:cNvPr id="4" name="Picture Placeholder 22">
            <a:extLst>
              <a:ext uri="{FF2B5EF4-FFF2-40B4-BE49-F238E27FC236}">
                <a16:creationId xmlns:a16="http://schemas.microsoft.com/office/drawing/2014/main" id="{ABB29C46-7673-F0B8-696D-F49EA9A2D1E4}"/>
              </a:ext>
            </a:extLst>
          </p:cNvPr>
          <p:cNvSpPr>
            <a:spLocks noGrp="1"/>
          </p:cNvSpPr>
          <p:nvPr>
            <p:ph type="pic" sz="quarter" idx="15"/>
          </p:nvPr>
        </p:nvSpPr>
        <p:spPr>
          <a:xfrm>
            <a:off x="6176460" y="717174"/>
            <a:ext cx="4984614" cy="2798945"/>
          </a:xfrm>
        </p:spPr>
        <p:txBody>
          <a:bodyPr/>
          <a:lstStyle/>
          <a:p>
            <a:endParaRPr lang="en-US" dirty="0"/>
          </a:p>
        </p:txBody>
      </p:sp>
      <p:sp>
        <p:nvSpPr>
          <p:cNvPr id="5" name="Picture Placeholder 22">
            <a:extLst>
              <a:ext uri="{FF2B5EF4-FFF2-40B4-BE49-F238E27FC236}">
                <a16:creationId xmlns:a16="http://schemas.microsoft.com/office/drawing/2014/main" id="{EF06FC39-B429-8AF0-0095-5A375854287B}"/>
              </a:ext>
            </a:extLst>
          </p:cNvPr>
          <p:cNvSpPr>
            <a:spLocks noGrp="1"/>
          </p:cNvSpPr>
          <p:nvPr>
            <p:ph type="pic" sz="quarter" idx="13"/>
          </p:nvPr>
        </p:nvSpPr>
        <p:spPr>
          <a:xfrm>
            <a:off x="1030719" y="717175"/>
            <a:ext cx="4984614" cy="2798944"/>
          </a:xfrm>
        </p:spPr>
        <p:txBody>
          <a:bodyPr/>
          <a:lstStyle/>
          <a:p>
            <a:endParaRPr lang="en-US" dirty="0"/>
          </a:p>
        </p:txBody>
      </p:sp>
      <p:sp>
        <p:nvSpPr>
          <p:cNvPr id="2" name="Picture Placeholder 22">
            <a:extLst>
              <a:ext uri="{FF2B5EF4-FFF2-40B4-BE49-F238E27FC236}">
                <a16:creationId xmlns:a16="http://schemas.microsoft.com/office/drawing/2014/main" id="{ADB254E0-E270-2678-0B48-FC97F134C588}"/>
              </a:ext>
            </a:extLst>
          </p:cNvPr>
          <p:cNvSpPr>
            <a:spLocks noGrp="1"/>
          </p:cNvSpPr>
          <p:nvPr>
            <p:ph type="pic" sz="quarter" idx="16"/>
          </p:nvPr>
        </p:nvSpPr>
        <p:spPr>
          <a:xfrm>
            <a:off x="6176460" y="3667810"/>
            <a:ext cx="4984614" cy="2798945"/>
          </a:xfrm>
        </p:spPr>
        <p:txBody>
          <a:bodyPr/>
          <a:lstStyle/>
          <a:p>
            <a:endParaRPr lang="en-US" dirty="0"/>
          </a:p>
        </p:txBody>
      </p:sp>
      <p:sp>
        <p:nvSpPr>
          <p:cNvPr id="7" name="Picture Placeholder 22">
            <a:extLst>
              <a:ext uri="{FF2B5EF4-FFF2-40B4-BE49-F238E27FC236}">
                <a16:creationId xmlns:a16="http://schemas.microsoft.com/office/drawing/2014/main" id="{8E0E1099-1E88-500B-75FA-A746F393E460}"/>
              </a:ext>
            </a:extLst>
          </p:cNvPr>
          <p:cNvSpPr>
            <a:spLocks noGrp="1"/>
          </p:cNvSpPr>
          <p:nvPr>
            <p:ph type="pic" sz="quarter" idx="17"/>
          </p:nvPr>
        </p:nvSpPr>
        <p:spPr>
          <a:xfrm>
            <a:off x="1029247" y="3667810"/>
            <a:ext cx="4984614" cy="2798945"/>
          </a:xfrm>
        </p:spPr>
        <p:txBody>
          <a:bodyPr/>
          <a:lstStyle/>
          <a:p>
            <a:endParaRPr lang="en-US" dirty="0"/>
          </a:p>
        </p:txBody>
      </p:sp>
      <p:sp>
        <p:nvSpPr>
          <p:cNvPr id="10" name="Oval 9">
            <a:extLst>
              <a:ext uri="{FF2B5EF4-FFF2-40B4-BE49-F238E27FC236}">
                <a16:creationId xmlns:a16="http://schemas.microsoft.com/office/drawing/2014/main" id="{F0AFC6CA-24E0-7EA2-B812-A7267CDCADFB}"/>
              </a:ext>
            </a:extLst>
          </p:cNvPr>
          <p:cNvSpPr/>
          <p:nvPr userDrawn="1"/>
        </p:nvSpPr>
        <p:spPr>
          <a:xfrm>
            <a:off x="11516136" y="6234446"/>
            <a:ext cx="494814" cy="494814"/>
          </a:xfrm>
          <a:prstGeom prst="ellipse">
            <a:avLst/>
          </a:prstGeom>
          <a:solidFill>
            <a:srgbClr val="A4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4729F2A-9CB7-942A-D465-842D82EC5778}"/>
              </a:ext>
            </a:extLst>
          </p:cNvPr>
          <p:cNvSpPr txBox="1">
            <a:spLocks/>
          </p:cNvSpPr>
          <p:nvPr userDrawn="1"/>
        </p:nvSpPr>
        <p:spPr>
          <a:xfrm>
            <a:off x="11516137" y="6299290"/>
            <a:ext cx="49481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EAAD1-AD64-4045-93A4-BB683477829A}" type="slidenum">
              <a:rPr lang="en-US" b="0" smtClean="0"/>
              <a:pPr/>
              <a:t>‹#›</a:t>
            </a:fld>
            <a:endParaRPr lang="en-US" b="0" dirty="0"/>
          </a:p>
        </p:txBody>
      </p:sp>
      <p:pic>
        <p:nvPicPr>
          <p:cNvPr id="8" name="Picture 7" descr="A blue and purple letter p&#10;&#10;Description automatically generated">
            <a:extLst>
              <a:ext uri="{FF2B5EF4-FFF2-40B4-BE49-F238E27FC236}">
                <a16:creationId xmlns:a16="http://schemas.microsoft.com/office/drawing/2014/main" id="{A50E76AE-2249-E2D0-0289-F7F27F29182D}"/>
              </a:ext>
            </a:extLst>
          </p:cNvPr>
          <p:cNvPicPr>
            <a:picLocks noChangeAspect="1"/>
          </p:cNvPicPr>
          <p:nvPr userDrawn="1"/>
        </p:nvPicPr>
        <p:blipFill>
          <a:blip r:embed="rId3"/>
          <a:stretch>
            <a:fillRect/>
          </a:stretch>
        </p:blipFill>
        <p:spPr>
          <a:xfrm>
            <a:off x="171797" y="5453396"/>
            <a:ext cx="359011" cy="393615"/>
          </a:xfrm>
          <a:prstGeom prst="rect">
            <a:avLst/>
          </a:prstGeom>
        </p:spPr>
      </p:pic>
    </p:spTree>
    <p:extLst>
      <p:ext uri="{BB962C8B-B14F-4D97-AF65-F5344CB8AC3E}">
        <p14:creationId xmlns:p14="http://schemas.microsoft.com/office/powerpoint/2010/main" val="117209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23447-AE86-71A5-C8A5-FF62B602BD9D}"/>
              </a:ext>
            </a:extLst>
          </p:cNvPr>
          <p:cNvSpPr/>
          <p:nvPr userDrawn="1"/>
        </p:nvSpPr>
        <p:spPr>
          <a:xfrm>
            <a:off x="0" y="0"/>
            <a:ext cx="12192000" cy="6858000"/>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4B43739-A9E2-C2B2-8B29-E668A02EE91E}"/>
              </a:ext>
            </a:extLst>
          </p:cNvPr>
          <p:cNvSpPr>
            <a:spLocks noGrp="1"/>
          </p:cNvSpPr>
          <p:nvPr>
            <p:ph type="ctrTitle" hasCustomPrompt="1"/>
          </p:nvPr>
        </p:nvSpPr>
        <p:spPr>
          <a:xfrm>
            <a:off x="827718" y="3260815"/>
            <a:ext cx="8773482" cy="1039277"/>
          </a:xfrm>
        </p:spPr>
        <p:txBody>
          <a:bodyPr anchor="b">
            <a:normAutofit/>
          </a:bodyPr>
          <a:lstStyle>
            <a:lvl1pPr algn="l">
              <a:defRPr sz="5400" b="1" i="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TextBox 2">
            <a:extLst>
              <a:ext uri="{FF2B5EF4-FFF2-40B4-BE49-F238E27FC236}">
                <a16:creationId xmlns:a16="http://schemas.microsoft.com/office/drawing/2014/main" id="{F1A7FBFA-F209-61AF-5D8A-FCB5912A2F2A}"/>
              </a:ext>
            </a:extLst>
          </p:cNvPr>
          <p:cNvSpPr txBox="1"/>
          <p:nvPr userDrawn="1"/>
        </p:nvSpPr>
        <p:spPr>
          <a:xfrm>
            <a:off x="758978" y="5116133"/>
            <a:ext cx="556256" cy="400110"/>
          </a:xfrm>
          <a:prstGeom prst="rect">
            <a:avLst/>
          </a:prstGeom>
          <a:noFill/>
        </p:spPr>
        <p:txBody>
          <a:bodyPr wrap="square" rtlCol="0">
            <a:spAutoFit/>
          </a:bodyPr>
          <a:lstStyle/>
          <a:p>
            <a:pPr algn="r"/>
            <a:r>
              <a:rPr lang="en-US" sz="2000" dirty="0">
                <a:solidFill>
                  <a:srgbClr val="01BBDD"/>
                </a:solidFill>
                <a:latin typeface="Lexend Deca Medium" pitchFamily="2" charset="77"/>
              </a:rPr>
              <a:t>w:</a:t>
            </a:r>
            <a:endParaRPr lang="en-US" sz="2000" dirty="0">
              <a:solidFill>
                <a:schemeClr val="bg1"/>
              </a:solidFill>
              <a:latin typeface="Lexend Deca Light" pitchFamily="2" charset="77"/>
            </a:endParaRPr>
          </a:p>
        </p:txBody>
      </p:sp>
      <p:sp>
        <p:nvSpPr>
          <p:cNvPr id="5" name="TextBox 4">
            <a:extLst>
              <a:ext uri="{FF2B5EF4-FFF2-40B4-BE49-F238E27FC236}">
                <a16:creationId xmlns:a16="http://schemas.microsoft.com/office/drawing/2014/main" id="{ECEC683E-F3BD-5F77-AA15-E4715DFF4BFA}"/>
              </a:ext>
            </a:extLst>
          </p:cNvPr>
          <p:cNvSpPr txBox="1"/>
          <p:nvPr userDrawn="1"/>
        </p:nvSpPr>
        <p:spPr>
          <a:xfrm>
            <a:off x="877961" y="5639759"/>
            <a:ext cx="437273" cy="400110"/>
          </a:xfrm>
          <a:prstGeom prst="rect">
            <a:avLst/>
          </a:prstGeom>
          <a:noFill/>
        </p:spPr>
        <p:txBody>
          <a:bodyPr wrap="square" rtlCol="0">
            <a:spAutoFit/>
          </a:bodyPr>
          <a:lstStyle/>
          <a:p>
            <a:pPr algn="r"/>
            <a:r>
              <a:rPr lang="en-US" sz="2000" dirty="0">
                <a:solidFill>
                  <a:srgbClr val="01BBDD"/>
                </a:solidFill>
                <a:latin typeface="Lexend Deca Medium" pitchFamily="2" charset="77"/>
              </a:rPr>
              <a:t>t:</a:t>
            </a:r>
            <a:endParaRPr lang="en-US" sz="2000" dirty="0">
              <a:solidFill>
                <a:schemeClr val="bg1"/>
              </a:solidFill>
              <a:latin typeface="Lexend Deca Light" pitchFamily="2" charset="77"/>
            </a:endParaRPr>
          </a:p>
        </p:txBody>
      </p:sp>
      <p:sp>
        <p:nvSpPr>
          <p:cNvPr id="10" name="TextBox 9">
            <a:extLst>
              <a:ext uri="{FF2B5EF4-FFF2-40B4-BE49-F238E27FC236}">
                <a16:creationId xmlns:a16="http://schemas.microsoft.com/office/drawing/2014/main" id="{D4E8A605-D5A5-06A1-7A1A-4DCE64C493FA}"/>
              </a:ext>
            </a:extLst>
          </p:cNvPr>
          <p:cNvSpPr txBox="1"/>
          <p:nvPr userDrawn="1"/>
        </p:nvSpPr>
        <p:spPr>
          <a:xfrm>
            <a:off x="877961" y="6163386"/>
            <a:ext cx="437273" cy="400110"/>
          </a:xfrm>
          <a:prstGeom prst="rect">
            <a:avLst/>
          </a:prstGeom>
          <a:noFill/>
        </p:spPr>
        <p:txBody>
          <a:bodyPr wrap="square" rtlCol="0">
            <a:spAutoFit/>
          </a:bodyPr>
          <a:lstStyle/>
          <a:p>
            <a:pPr algn="r"/>
            <a:r>
              <a:rPr lang="en-US" sz="2000" dirty="0">
                <a:solidFill>
                  <a:srgbClr val="01BBDD"/>
                </a:solidFill>
                <a:latin typeface="Lexend Deca Medium" pitchFamily="2" charset="77"/>
              </a:rPr>
              <a:t>e:</a:t>
            </a:r>
            <a:endParaRPr lang="en-US" sz="2000" dirty="0">
              <a:solidFill>
                <a:schemeClr val="bg1"/>
              </a:solidFill>
              <a:latin typeface="Lexend Deca Light" pitchFamily="2" charset="77"/>
            </a:endParaRPr>
          </a:p>
        </p:txBody>
      </p:sp>
      <p:sp>
        <p:nvSpPr>
          <p:cNvPr id="11" name="TextBox 10">
            <a:extLst>
              <a:ext uri="{FF2B5EF4-FFF2-40B4-BE49-F238E27FC236}">
                <a16:creationId xmlns:a16="http://schemas.microsoft.com/office/drawing/2014/main" id="{60E09ECB-05C6-F29B-B61C-7BA2DAEEB773}"/>
              </a:ext>
            </a:extLst>
          </p:cNvPr>
          <p:cNvSpPr txBox="1"/>
          <p:nvPr userDrawn="1"/>
        </p:nvSpPr>
        <p:spPr>
          <a:xfrm>
            <a:off x="877961" y="4594595"/>
            <a:ext cx="5218039" cy="400110"/>
          </a:xfrm>
          <a:prstGeom prst="rect">
            <a:avLst/>
          </a:prstGeom>
          <a:noFill/>
        </p:spPr>
        <p:txBody>
          <a:bodyPr wrap="square" rtlCol="0">
            <a:spAutoFit/>
          </a:bodyPr>
          <a:lstStyle/>
          <a:p>
            <a:r>
              <a:rPr lang="en-US" sz="2000" dirty="0">
                <a:solidFill>
                  <a:schemeClr val="bg1"/>
                </a:solidFill>
                <a:latin typeface="Lexend Deca Light" pitchFamily="2" charset="77"/>
              </a:rPr>
              <a:t>390 Princesway, Gateshead, NE11 0TU</a:t>
            </a:r>
          </a:p>
        </p:txBody>
      </p:sp>
      <p:sp>
        <p:nvSpPr>
          <p:cNvPr id="13" name="TextBox 12">
            <a:extLst>
              <a:ext uri="{FF2B5EF4-FFF2-40B4-BE49-F238E27FC236}">
                <a16:creationId xmlns:a16="http://schemas.microsoft.com/office/drawing/2014/main" id="{5F56D48C-5389-25C9-DBFD-0F1E6942499C}"/>
              </a:ext>
            </a:extLst>
          </p:cNvPr>
          <p:cNvSpPr txBox="1"/>
          <p:nvPr userDrawn="1"/>
        </p:nvSpPr>
        <p:spPr>
          <a:xfrm>
            <a:off x="1315235" y="5118221"/>
            <a:ext cx="4780765" cy="400110"/>
          </a:xfrm>
          <a:prstGeom prst="rect">
            <a:avLst/>
          </a:prstGeom>
          <a:noFill/>
        </p:spPr>
        <p:txBody>
          <a:bodyPr wrap="square" rtlCol="0">
            <a:spAutoFit/>
          </a:bodyPr>
          <a:lstStyle/>
          <a:p>
            <a:r>
              <a:rPr lang="en-US" sz="2000" dirty="0">
                <a:solidFill>
                  <a:schemeClr val="bg1"/>
                </a:solidFill>
                <a:latin typeface="Lexend Deca Light" pitchFamily="2" charset="77"/>
              </a:rPr>
              <a:t>www.petards.com</a:t>
            </a:r>
          </a:p>
        </p:txBody>
      </p:sp>
      <p:sp>
        <p:nvSpPr>
          <p:cNvPr id="15" name="TextBox 14">
            <a:extLst>
              <a:ext uri="{FF2B5EF4-FFF2-40B4-BE49-F238E27FC236}">
                <a16:creationId xmlns:a16="http://schemas.microsoft.com/office/drawing/2014/main" id="{0376E8FD-2BC9-F974-7A38-1B83338B8809}"/>
              </a:ext>
            </a:extLst>
          </p:cNvPr>
          <p:cNvSpPr txBox="1"/>
          <p:nvPr userDrawn="1"/>
        </p:nvSpPr>
        <p:spPr>
          <a:xfrm>
            <a:off x="1315235" y="5641847"/>
            <a:ext cx="4780765" cy="400110"/>
          </a:xfrm>
          <a:prstGeom prst="rect">
            <a:avLst/>
          </a:prstGeom>
          <a:noFill/>
        </p:spPr>
        <p:txBody>
          <a:bodyPr wrap="square" rtlCol="0">
            <a:spAutoFit/>
          </a:bodyPr>
          <a:lstStyle/>
          <a:p>
            <a:r>
              <a:rPr lang="en-US" sz="2000" dirty="0">
                <a:solidFill>
                  <a:schemeClr val="bg1"/>
                </a:solidFill>
                <a:latin typeface="Lexend Deca Light" pitchFamily="2" charset="77"/>
              </a:rPr>
              <a:t>+44 (0)191 420 3000</a:t>
            </a:r>
          </a:p>
        </p:txBody>
      </p:sp>
      <p:sp>
        <p:nvSpPr>
          <p:cNvPr id="16" name="TextBox 15">
            <a:extLst>
              <a:ext uri="{FF2B5EF4-FFF2-40B4-BE49-F238E27FC236}">
                <a16:creationId xmlns:a16="http://schemas.microsoft.com/office/drawing/2014/main" id="{DF603BC6-38DC-48B3-658B-B8F8DFD5B504}"/>
              </a:ext>
            </a:extLst>
          </p:cNvPr>
          <p:cNvSpPr txBox="1"/>
          <p:nvPr userDrawn="1"/>
        </p:nvSpPr>
        <p:spPr>
          <a:xfrm>
            <a:off x="1315235" y="6165474"/>
            <a:ext cx="4780765" cy="400110"/>
          </a:xfrm>
          <a:prstGeom prst="rect">
            <a:avLst/>
          </a:prstGeom>
          <a:noFill/>
        </p:spPr>
        <p:txBody>
          <a:bodyPr wrap="square" rtlCol="0">
            <a:spAutoFit/>
          </a:bodyPr>
          <a:lstStyle/>
          <a:p>
            <a:r>
              <a:rPr lang="en-US" sz="2000" dirty="0">
                <a:solidFill>
                  <a:schemeClr val="bg1"/>
                </a:solidFill>
                <a:latin typeface="Lexend Deca Light" pitchFamily="2" charset="77"/>
              </a:rPr>
              <a:t>defence@petards.com</a:t>
            </a:r>
          </a:p>
        </p:txBody>
      </p:sp>
      <p:sp>
        <p:nvSpPr>
          <p:cNvPr id="24" name="TextBox 23">
            <a:extLst>
              <a:ext uri="{FF2B5EF4-FFF2-40B4-BE49-F238E27FC236}">
                <a16:creationId xmlns:a16="http://schemas.microsoft.com/office/drawing/2014/main" id="{B759A6D6-FD36-4C3B-B81C-C7A5681A03F7}"/>
              </a:ext>
            </a:extLst>
          </p:cNvPr>
          <p:cNvSpPr txBox="1"/>
          <p:nvPr userDrawn="1"/>
        </p:nvSpPr>
        <p:spPr>
          <a:xfrm>
            <a:off x="4637295" y="5116133"/>
            <a:ext cx="556256" cy="400110"/>
          </a:xfrm>
          <a:prstGeom prst="rect">
            <a:avLst/>
          </a:prstGeom>
          <a:noFill/>
        </p:spPr>
        <p:txBody>
          <a:bodyPr wrap="square" rtlCol="0">
            <a:spAutoFit/>
          </a:bodyPr>
          <a:lstStyle/>
          <a:p>
            <a:pPr algn="r"/>
            <a:r>
              <a:rPr lang="en-US" sz="2000" dirty="0">
                <a:solidFill>
                  <a:srgbClr val="A4167F"/>
                </a:solidFill>
                <a:latin typeface="Lexend Deca Medium" pitchFamily="2" charset="77"/>
              </a:rPr>
              <a:t>w:</a:t>
            </a:r>
            <a:endParaRPr lang="en-US" sz="2000" dirty="0">
              <a:solidFill>
                <a:srgbClr val="A4167F"/>
              </a:solidFill>
              <a:latin typeface="Lexend Deca Light" pitchFamily="2" charset="77"/>
            </a:endParaRPr>
          </a:p>
        </p:txBody>
      </p:sp>
      <p:sp>
        <p:nvSpPr>
          <p:cNvPr id="25" name="TextBox 24">
            <a:extLst>
              <a:ext uri="{FF2B5EF4-FFF2-40B4-BE49-F238E27FC236}">
                <a16:creationId xmlns:a16="http://schemas.microsoft.com/office/drawing/2014/main" id="{E646F547-D19A-ED23-919F-3BD6FAE79FC0}"/>
              </a:ext>
            </a:extLst>
          </p:cNvPr>
          <p:cNvSpPr txBox="1"/>
          <p:nvPr userDrawn="1"/>
        </p:nvSpPr>
        <p:spPr>
          <a:xfrm>
            <a:off x="4756278" y="5639759"/>
            <a:ext cx="437273" cy="400110"/>
          </a:xfrm>
          <a:prstGeom prst="rect">
            <a:avLst/>
          </a:prstGeom>
          <a:noFill/>
        </p:spPr>
        <p:txBody>
          <a:bodyPr wrap="square" rtlCol="0">
            <a:spAutoFit/>
          </a:bodyPr>
          <a:lstStyle/>
          <a:p>
            <a:pPr algn="r"/>
            <a:r>
              <a:rPr lang="en-US" sz="2000" dirty="0">
                <a:solidFill>
                  <a:srgbClr val="A4167F"/>
                </a:solidFill>
                <a:latin typeface="Lexend Deca Medium" pitchFamily="2" charset="77"/>
              </a:rPr>
              <a:t>t:</a:t>
            </a:r>
            <a:endParaRPr lang="en-US" sz="2000" dirty="0">
              <a:solidFill>
                <a:srgbClr val="A4167F"/>
              </a:solidFill>
              <a:latin typeface="Lexend Deca Light" pitchFamily="2" charset="77"/>
            </a:endParaRPr>
          </a:p>
        </p:txBody>
      </p:sp>
      <p:sp>
        <p:nvSpPr>
          <p:cNvPr id="26" name="TextBox 25">
            <a:extLst>
              <a:ext uri="{FF2B5EF4-FFF2-40B4-BE49-F238E27FC236}">
                <a16:creationId xmlns:a16="http://schemas.microsoft.com/office/drawing/2014/main" id="{B1F12DCC-5501-3100-16C1-58E1F2DEC396}"/>
              </a:ext>
            </a:extLst>
          </p:cNvPr>
          <p:cNvSpPr txBox="1"/>
          <p:nvPr userDrawn="1"/>
        </p:nvSpPr>
        <p:spPr>
          <a:xfrm>
            <a:off x="4756278" y="6163386"/>
            <a:ext cx="437273" cy="400110"/>
          </a:xfrm>
          <a:prstGeom prst="rect">
            <a:avLst/>
          </a:prstGeom>
          <a:noFill/>
        </p:spPr>
        <p:txBody>
          <a:bodyPr wrap="square" rtlCol="0">
            <a:spAutoFit/>
          </a:bodyPr>
          <a:lstStyle/>
          <a:p>
            <a:pPr algn="r"/>
            <a:r>
              <a:rPr lang="en-US" sz="2000" dirty="0">
                <a:solidFill>
                  <a:srgbClr val="A4167F"/>
                </a:solidFill>
                <a:latin typeface="Lexend Deca Medium" pitchFamily="2" charset="77"/>
              </a:rPr>
              <a:t>e:</a:t>
            </a:r>
            <a:endParaRPr lang="en-US" sz="2000" dirty="0">
              <a:solidFill>
                <a:srgbClr val="A4167F"/>
              </a:solidFill>
              <a:latin typeface="Lexend Deca Light" pitchFamily="2" charset="77"/>
            </a:endParaRPr>
          </a:p>
        </p:txBody>
      </p:sp>
      <p:sp>
        <p:nvSpPr>
          <p:cNvPr id="28" name="TextBox 27">
            <a:extLst>
              <a:ext uri="{FF2B5EF4-FFF2-40B4-BE49-F238E27FC236}">
                <a16:creationId xmlns:a16="http://schemas.microsoft.com/office/drawing/2014/main" id="{637423C0-5DDA-93DD-7679-59E0D6A16A2E}"/>
              </a:ext>
            </a:extLst>
          </p:cNvPr>
          <p:cNvSpPr txBox="1"/>
          <p:nvPr userDrawn="1"/>
        </p:nvSpPr>
        <p:spPr>
          <a:xfrm>
            <a:off x="5193552" y="5118221"/>
            <a:ext cx="4780765" cy="400110"/>
          </a:xfrm>
          <a:prstGeom prst="rect">
            <a:avLst/>
          </a:prstGeom>
          <a:noFill/>
        </p:spPr>
        <p:txBody>
          <a:bodyPr wrap="square" rtlCol="0">
            <a:spAutoFit/>
          </a:bodyPr>
          <a:lstStyle/>
          <a:p>
            <a:r>
              <a:rPr lang="en-US" sz="2000" dirty="0">
                <a:solidFill>
                  <a:schemeClr val="bg1"/>
                </a:solidFill>
                <a:latin typeface="Lexend Deca Light" pitchFamily="2" charset="77"/>
              </a:rPr>
              <a:t>www.petardsrailsolutions.com</a:t>
            </a:r>
          </a:p>
        </p:txBody>
      </p:sp>
      <p:sp>
        <p:nvSpPr>
          <p:cNvPr id="29" name="TextBox 28">
            <a:extLst>
              <a:ext uri="{FF2B5EF4-FFF2-40B4-BE49-F238E27FC236}">
                <a16:creationId xmlns:a16="http://schemas.microsoft.com/office/drawing/2014/main" id="{779D558B-2871-5EA5-80F7-CA9E7D4B3766}"/>
              </a:ext>
            </a:extLst>
          </p:cNvPr>
          <p:cNvSpPr txBox="1"/>
          <p:nvPr userDrawn="1"/>
        </p:nvSpPr>
        <p:spPr>
          <a:xfrm>
            <a:off x="5193552" y="5641847"/>
            <a:ext cx="4780765" cy="400110"/>
          </a:xfrm>
          <a:prstGeom prst="rect">
            <a:avLst/>
          </a:prstGeom>
          <a:noFill/>
        </p:spPr>
        <p:txBody>
          <a:bodyPr wrap="square" rtlCol="0">
            <a:spAutoFit/>
          </a:bodyPr>
          <a:lstStyle/>
          <a:p>
            <a:r>
              <a:rPr lang="en-US" sz="2000" dirty="0">
                <a:solidFill>
                  <a:schemeClr val="bg1"/>
                </a:solidFill>
                <a:latin typeface="Lexend Deca Light" pitchFamily="2" charset="77"/>
              </a:rPr>
              <a:t>+44 (0)191 440 1101</a:t>
            </a:r>
          </a:p>
        </p:txBody>
      </p:sp>
      <p:sp>
        <p:nvSpPr>
          <p:cNvPr id="30" name="TextBox 29">
            <a:extLst>
              <a:ext uri="{FF2B5EF4-FFF2-40B4-BE49-F238E27FC236}">
                <a16:creationId xmlns:a16="http://schemas.microsoft.com/office/drawing/2014/main" id="{64DAB1EF-2E97-0B59-B434-44BC4125F109}"/>
              </a:ext>
            </a:extLst>
          </p:cNvPr>
          <p:cNvSpPr txBox="1"/>
          <p:nvPr userDrawn="1"/>
        </p:nvSpPr>
        <p:spPr>
          <a:xfrm>
            <a:off x="5193552" y="6165474"/>
            <a:ext cx="4780765" cy="400110"/>
          </a:xfrm>
          <a:prstGeom prst="rect">
            <a:avLst/>
          </a:prstGeom>
          <a:noFill/>
        </p:spPr>
        <p:txBody>
          <a:bodyPr wrap="square" rtlCol="0">
            <a:spAutoFit/>
          </a:bodyPr>
          <a:lstStyle/>
          <a:p>
            <a:r>
              <a:rPr lang="en-US" sz="2000" dirty="0">
                <a:solidFill>
                  <a:schemeClr val="bg1"/>
                </a:solidFill>
                <a:latin typeface="Lexend Deca Light" pitchFamily="2" charset="77"/>
              </a:rPr>
              <a:t>rail@petards.com</a:t>
            </a:r>
          </a:p>
        </p:txBody>
      </p:sp>
      <p:pic>
        <p:nvPicPr>
          <p:cNvPr id="2" name="Picture 1" descr="A picture containing text, clipart&#10;&#10;Description automatically generated">
            <a:extLst>
              <a:ext uri="{FF2B5EF4-FFF2-40B4-BE49-F238E27FC236}">
                <a16:creationId xmlns:a16="http://schemas.microsoft.com/office/drawing/2014/main" id="{36BC39C8-DC61-0024-A40E-6592952D1386}"/>
              </a:ext>
            </a:extLst>
          </p:cNvPr>
          <p:cNvPicPr>
            <a:picLocks noChangeAspect="1"/>
          </p:cNvPicPr>
          <p:nvPr userDrawn="1"/>
        </p:nvPicPr>
        <p:blipFill>
          <a:blip r:embed="rId2"/>
          <a:stretch>
            <a:fillRect/>
          </a:stretch>
        </p:blipFill>
        <p:spPr>
          <a:xfrm>
            <a:off x="815534" y="1746580"/>
            <a:ext cx="3521567" cy="777880"/>
          </a:xfrm>
          <a:prstGeom prst="rect">
            <a:avLst/>
          </a:prstGeom>
        </p:spPr>
      </p:pic>
      <p:pic>
        <p:nvPicPr>
          <p:cNvPr id="17" name="Picture 16" descr="A white text on a black background&#10;&#10;Description automatically generated">
            <a:extLst>
              <a:ext uri="{FF2B5EF4-FFF2-40B4-BE49-F238E27FC236}">
                <a16:creationId xmlns:a16="http://schemas.microsoft.com/office/drawing/2014/main" id="{FE21E419-C76C-AF4D-3AC5-D162A037951B}"/>
              </a:ext>
            </a:extLst>
          </p:cNvPr>
          <p:cNvPicPr>
            <a:picLocks noChangeAspect="1"/>
          </p:cNvPicPr>
          <p:nvPr userDrawn="1"/>
        </p:nvPicPr>
        <p:blipFill>
          <a:blip r:embed="rId3"/>
          <a:stretch>
            <a:fillRect/>
          </a:stretch>
        </p:blipFill>
        <p:spPr>
          <a:xfrm>
            <a:off x="934450" y="825634"/>
            <a:ext cx="4113403" cy="622300"/>
          </a:xfrm>
          <a:prstGeom prst="rect">
            <a:avLst/>
          </a:prstGeom>
        </p:spPr>
      </p:pic>
    </p:spTree>
    <p:extLst>
      <p:ext uri="{BB962C8B-B14F-4D97-AF65-F5344CB8AC3E}">
        <p14:creationId xmlns:p14="http://schemas.microsoft.com/office/powerpoint/2010/main" val="88033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Dark Blu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E7C8DC-3A57-F05C-7142-727C59FAD7E7}"/>
              </a:ext>
            </a:extLst>
          </p:cNvPr>
          <p:cNvSpPr/>
          <p:nvPr userDrawn="1"/>
        </p:nvSpPr>
        <p:spPr>
          <a:xfrm>
            <a:off x="0" y="0"/>
            <a:ext cx="12192000" cy="6858000"/>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CB293E-1176-8F6D-6D0D-B25BE1D1D1C3}"/>
              </a:ext>
            </a:extLst>
          </p:cNvPr>
          <p:cNvSpPr>
            <a:spLocks noGrp="1"/>
          </p:cNvSpPr>
          <p:nvPr>
            <p:ph type="ctrTitle" hasCustomPrompt="1"/>
          </p:nvPr>
        </p:nvSpPr>
        <p:spPr>
          <a:xfrm>
            <a:off x="827718" y="2771358"/>
            <a:ext cx="7488000" cy="1655762"/>
          </a:xfrm>
        </p:spPr>
        <p:txBody>
          <a:bodyPr anchor="b">
            <a:norm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GB" dirty="0"/>
              <a:t>Click to edit Master </a:t>
            </a:r>
            <a:br>
              <a:rPr lang="en-GB" dirty="0"/>
            </a:br>
            <a:r>
              <a:rPr lang="en-GB" dirty="0"/>
              <a:t>title style</a:t>
            </a:r>
            <a:endParaRPr lang="en-US" dirty="0"/>
          </a:p>
        </p:txBody>
      </p:sp>
      <p:sp>
        <p:nvSpPr>
          <p:cNvPr id="3" name="Subtitle 2">
            <a:extLst>
              <a:ext uri="{FF2B5EF4-FFF2-40B4-BE49-F238E27FC236}">
                <a16:creationId xmlns:a16="http://schemas.microsoft.com/office/drawing/2014/main" id="{622ACCE0-BD89-7934-FC5B-2B169B03F7C7}"/>
              </a:ext>
            </a:extLst>
          </p:cNvPr>
          <p:cNvSpPr>
            <a:spLocks noGrp="1"/>
          </p:cNvSpPr>
          <p:nvPr>
            <p:ph type="subTitle" idx="1"/>
          </p:nvPr>
        </p:nvSpPr>
        <p:spPr>
          <a:xfrm>
            <a:off x="827718" y="4519195"/>
            <a:ext cx="7488000" cy="1655762"/>
          </a:xfrm>
        </p:spPr>
        <p:txBody>
          <a:bodyPr>
            <a:normAutofit/>
          </a:bodyPr>
          <a:lstStyle>
            <a:lvl1pPr marL="0" indent="0" algn="l">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descr="A picture containing scene, blur&#10;&#10;Description automatically generated">
            <a:extLst>
              <a:ext uri="{FF2B5EF4-FFF2-40B4-BE49-F238E27FC236}">
                <a16:creationId xmlns:a16="http://schemas.microsoft.com/office/drawing/2014/main" id="{31B5D334-84D4-A1B8-27B3-A16FE6F07B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9120372" y="3607324"/>
            <a:ext cx="2795661" cy="2959848"/>
          </a:xfrm>
          <a:custGeom>
            <a:avLst/>
            <a:gdLst>
              <a:gd name="connsiteX0" fmla="*/ 4409126 w 4859033"/>
              <a:gd name="connsiteY0" fmla="*/ 4239890 h 5144400"/>
              <a:gd name="connsiteX1" fmla="*/ 4859033 w 4859033"/>
              <a:gd name="connsiteY1" fmla="*/ 4692145 h 5144400"/>
              <a:gd name="connsiteX2" fmla="*/ 4409126 w 4859033"/>
              <a:gd name="connsiteY2" fmla="*/ 5144400 h 5144400"/>
              <a:gd name="connsiteX3" fmla="*/ 3959213 w 4859033"/>
              <a:gd name="connsiteY3" fmla="*/ 4692145 h 5144400"/>
              <a:gd name="connsiteX4" fmla="*/ 4409126 w 4859033"/>
              <a:gd name="connsiteY4" fmla="*/ 4239890 h 5144400"/>
              <a:gd name="connsiteX5" fmla="*/ 0 w 4859033"/>
              <a:gd name="connsiteY5" fmla="*/ 1339802 h 5144400"/>
              <a:gd name="connsiteX6" fmla="*/ 3160622 w 4859033"/>
              <a:gd name="connsiteY6" fmla="*/ 1339802 h 5144400"/>
              <a:gd name="connsiteX7" fmla="*/ 3599284 w 4859033"/>
              <a:gd name="connsiteY7" fmla="*/ 1780751 h 5144400"/>
              <a:gd name="connsiteX8" fmla="*/ 3160622 w 4859033"/>
              <a:gd name="connsiteY8" fmla="*/ 2221699 h 5144400"/>
              <a:gd name="connsiteX9" fmla="*/ 1507200 w 4859033"/>
              <a:gd name="connsiteY9" fmla="*/ 2221699 h 5144400"/>
              <a:gd name="connsiteX10" fmla="*/ 3661145 w 4859033"/>
              <a:gd name="connsiteY10" fmla="*/ 4375567 h 5144400"/>
              <a:gd name="connsiteX11" fmla="*/ 3340583 w 4859033"/>
              <a:gd name="connsiteY11" fmla="*/ 5133094 h 5144400"/>
              <a:gd name="connsiteX12" fmla="*/ 3025649 w 4859033"/>
              <a:gd name="connsiteY12" fmla="*/ 5003067 h 5144400"/>
              <a:gd name="connsiteX13" fmla="*/ 877325 w 4859033"/>
              <a:gd name="connsiteY13" fmla="*/ 2843550 h 5144400"/>
              <a:gd name="connsiteX14" fmla="*/ 877325 w 4859033"/>
              <a:gd name="connsiteY14" fmla="*/ 4703451 h 5144400"/>
              <a:gd name="connsiteX15" fmla="*/ 438663 w 4859033"/>
              <a:gd name="connsiteY15" fmla="*/ 5144400 h 5144400"/>
              <a:gd name="connsiteX16" fmla="*/ 0 w 4859033"/>
              <a:gd name="connsiteY16" fmla="*/ 4703451 h 5144400"/>
              <a:gd name="connsiteX17" fmla="*/ 11250 w 4859033"/>
              <a:gd name="connsiteY17" fmla="*/ 0 h 5144400"/>
              <a:gd name="connsiteX18" fmla="*/ 3098760 w 4859033"/>
              <a:gd name="connsiteY18" fmla="*/ 0 h 5144400"/>
              <a:gd name="connsiteX19" fmla="*/ 4847789 w 4859033"/>
              <a:gd name="connsiteY19" fmla="*/ 1520710 h 5144400"/>
              <a:gd name="connsiteX20" fmla="*/ 3183116 w 4859033"/>
              <a:gd name="connsiteY20" fmla="*/ 3386262 h 5144400"/>
              <a:gd name="connsiteX21" fmla="*/ 2300169 w 4859033"/>
              <a:gd name="connsiteY21" fmla="*/ 2504365 h 5144400"/>
              <a:gd name="connsiteX22" fmla="*/ 3126883 w 4859033"/>
              <a:gd name="connsiteY22" fmla="*/ 2504365 h 5144400"/>
              <a:gd name="connsiteX23" fmla="*/ 3964835 w 4859033"/>
              <a:gd name="connsiteY23" fmla="*/ 1831633 h 5144400"/>
              <a:gd name="connsiteX24" fmla="*/ 3171872 w 4859033"/>
              <a:gd name="connsiteY24" fmla="*/ 893204 h 5144400"/>
              <a:gd name="connsiteX25" fmla="*/ 11250 w 4859033"/>
              <a:gd name="connsiteY25" fmla="*/ 893204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59033" h="5144400">
                <a:moveTo>
                  <a:pt x="4409126" y="4239890"/>
                </a:moveTo>
                <a:cubicBezTo>
                  <a:pt x="4657604" y="4239890"/>
                  <a:pt x="4859033" y="4442372"/>
                  <a:pt x="4859033" y="4692145"/>
                </a:cubicBezTo>
                <a:cubicBezTo>
                  <a:pt x="4859033" y="4941918"/>
                  <a:pt x="4657604" y="5144400"/>
                  <a:pt x="4409126" y="5144400"/>
                </a:cubicBezTo>
                <a:cubicBezTo>
                  <a:pt x="4160642" y="5144400"/>
                  <a:pt x="3959213" y="4941918"/>
                  <a:pt x="3959213" y="4692145"/>
                </a:cubicBezTo>
                <a:cubicBezTo>
                  <a:pt x="3959213" y="4442372"/>
                  <a:pt x="4160642" y="4239890"/>
                  <a:pt x="4409126" y="4239890"/>
                </a:cubicBezTo>
                <a:close/>
                <a:moveTo>
                  <a:pt x="0" y="1339802"/>
                </a:moveTo>
                <a:lnTo>
                  <a:pt x="3160622" y="1339802"/>
                </a:lnTo>
                <a:cubicBezTo>
                  <a:pt x="3402451" y="1339802"/>
                  <a:pt x="3599284" y="1537667"/>
                  <a:pt x="3599284" y="1780751"/>
                </a:cubicBezTo>
                <a:cubicBezTo>
                  <a:pt x="3599284" y="2023841"/>
                  <a:pt x="3402451" y="2221699"/>
                  <a:pt x="3160622" y="2221699"/>
                </a:cubicBezTo>
                <a:lnTo>
                  <a:pt x="1507200" y="2221699"/>
                </a:lnTo>
                <a:lnTo>
                  <a:pt x="3661145" y="4375567"/>
                </a:lnTo>
                <a:cubicBezTo>
                  <a:pt x="3942341" y="4658226"/>
                  <a:pt x="3739879" y="5138744"/>
                  <a:pt x="3340583" y="5133094"/>
                </a:cubicBezTo>
                <a:cubicBezTo>
                  <a:pt x="3222483" y="5133094"/>
                  <a:pt x="3110005" y="5087868"/>
                  <a:pt x="3025649" y="5003067"/>
                </a:cubicBezTo>
                <a:lnTo>
                  <a:pt x="877325" y="2843550"/>
                </a:lnTo>
                <a:lnTo>
                  <a:pt x="877325" y="4703451"/>
                </a:lnTo>
                <a:cubicBezTo>
                  <a:pt x="877325" y="4946536"/>
                  <a:pt x="680491" y="5144400"/>
                  <a:pt x="438663" y="5144400"/>
                </a:cubicBezTo>
                <a:cubicBezTo>
                  <a:pt x="196834" y="5144400"/>
                  <a:pt x="0" y="4946536"/>
                  <a:pt x="0" y="4703451"/>
                </a:cubicBezTo>
                <a:close/>
                <a:moveTo>
                  <a:pt x="11250" y="0"/>
                </a:moveTo>
                <a:lnTo>
                  <a:pt x="3098760" y="0"/>
                </a:lnTo>
                <a:cubicBezTo>
                  <a:pt x="3976085" y="0"/>
                  <a:pt x="4763427" y="644464"/>
                  <a:pt x="4847789" y="1520710"/>
                </a:cubicBezTo>
                <a:cubicBezTo>
                  <a:pt x="4949017" y="2526978"/>
                  <a:pt x="4161675" y="3380606"/>
                  <a:pt x="3183116" y="3386262"/>
                </a:cubicBezTo>
                <a:lnTo>
                  <a:pt x="2300169" y="2504365"/>
                </a:lnTo>
                <a:lnTo>
                  <a:pt x="3126883" y="2504365"/>
                </a:lnTo>
                <a:cubicBezTo>
                  <a:pt x="3526173" y="2504365"/>
                  <a:pt x="3902974" y="2227356"/>
                  <a:pt x="3964835" y="1831633"/>
                </a:cubicBezTo>
                <a:cubicBezTo>
                  <a:pt x="4049197" y="1328496"/>
                  <a:pt x="3661151" y="893204"/>
                  <a:pt x="3171872" y="893204"/>
                </a:cubicBezTo>
                <a:lnTo>
                  <a:pt x="11250" y="893204"/>
                </a:lnTo>
                <a:close/>
              </a:path>
            </a:pathLst>
          </a:custGeom>
        </p:spPr>
      </p:pic>
      <p:pic>
        <p:nvPicPr>
          <p:cNvPr id="8" name="Picture 7" descr="A letter with a satellite dish on top of a military vehicle&#10;&#10;Description automatically generated">
            <a:extLst>
              <a:ext uri="{FF2B5EF4-FFF2-40B4-BE49-F238E27FC236}">
                <a16:creationId xmlns:a16="http://schemas.microsoft.com/office/drawing/2014/main" id="{9C6769BF-BC15-23E1-2099-A76907DC2FD9}"/>
              </a:ext>
            </a:extLst>
          </p:cNvPr>
          <p:cNvPicPr>
            <a:picLocks noChangeAspect="1"/>
          </p:cNvPicPr>
          <p:nvPr userDrawn="1"/>
        </p:nvPicPr>
        <p:blipFill>
          <a:blip r:embed="rId3"/>
          <a:stretch>
            <a:fillRect/>
          </a:stretch>
        </p:blipFill>
        <p:spPr>
          <a:xfrm>
            <a:off x="7729588" y="176663"/>
            <a:ext cx="4186445" cy="313983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0BB0F9EE-C9CC-ACE8-4D00-CEC8E0F94EBB}"/>
              </a:ext>
            </a:extLst>
          </p:cNvPr>
          <p:cNvPicPr>
            <a:picLocks noChangeAspect="1"/>
          </p:cNvPicPr>
          <p:nvPr userDrawn="1"/>
        </p:nvPicPr>
        <p:blipFill>
          <a:blip r:embed="rId4"/>
          <a:stretch>
            <a:fillRect/>
          </a:stretch>
        </p:blipFill>
        <p:spPr>
          <a:xfrm>
            <a:off x="815534" y="1746580"/>
            <a:ext cx="3521567" cy="777880"/>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A59BA78E-326A-7D0C-CB4F-C1EB416A37AE}"/>
              </a:ext>
            </a:extLst>
          </p:cNvPr>
          <p:cNvPicPr>
            <a:picLocks noChangeAspect="1"/>
          </p:cNvPicPr>
          <p:nvPr userDrawn="1"/>
        </p:nvPicPr>
        <p:blipFill>
          <a:blip r:embed="rId5"/>
          <a:stretch>
            <a:fillRect/>
          </a:stretch>
        </p:blipFill>
        <p:spPr>
          <a:xfrm>
            <a:off x="934450" y="825634"/>
            <a:ext cx="4113403" cy="622300"/>
          </a:xfrm>
          <a:prstGeom prst="rect">
            <a:avLst/>
          </a:prstGeom>
        </p:spPr>
      </p:pic>
    </p:spTree>
    <p:extLst>
      <p:ext uri="{BB962C8B-B14F-4D97-AF65-F5344CB8AC3E}">
        <p14:creationId xmlns:p14="http://schemas.microsoft.com/office/powerpoint/2010/main" val="393338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White (1)">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60CE8A15-38F8-807E-B039-6A4EFC8007DE}"/>
              </a:ext>
            </a:extLst>
          </p:cNvPr>
          <p:cNvPicPr>
            <a:picLocks noChangeAspect="1"/>
          </p:cNvPicPr>
          <p:nvPr userDrawn="1"/>
        </p:nvPicPr>
        <p:blipFill>
          <a:blip r:embed="rId2"/>
          <a:stretch>
            <a:fillRect/>
          </a:stretch>
        </p:blipFill>
        <p:spPr>
          <a:xfrm>
            <a:off x="819573" y="1747584"/>
            <a:ext cx="3508520" cy="774998"/>
          </a:xfrm>
          <a:prstGeom prst="rect">
            <a:avLst/>
          </a:prstGeom>
        </p:spPr>
      </p:pic>
      <p:sp>
        <p:nvSpPr>
          <p:cNvPr id="2" name="Title 1">
            <a:extLst>
              <a:ext uri="{FF2B5EF4-FFF2-40B4-BE49-F238E27FC236}">
                <a16:creationId xmlns:a16="http://schemas.microsoft.com/office/drawing/2014/main" id="{D2CB293E-1176-8F6D-6D0D-B25BE1D1D1C3}"/>
              </a:ext>
            </a:extLst>
          </p:cNvPr>
          <p:cNvSpPr>
            <a:spLocks noGrp="1"/>
          </p:cNvSpPr>
          <p:nvPr>
            <p:ph type="ctrTitle" hasCustomPrompt="1"/>
          </p:nvPr>
        </p:nvSpPr>
        <p:spPr>
          <a:xfrm>
            <a:off x="827717" y="2771358"/>
            <a:ext cx="7488000" cy="1655762"/>
          </a:xfrm>
        </p:spPr>
        <p:txBody>
          <a:bodyPr anchor="b">
            <a:normAutofit/>
          </a:bodyPr>
          <a:lstStyle>
            <a:lvl1pPr algn="l">
              <a:defRPr sz="3600" b="1" i="0">
                <a:solidFill>
                  <a:srgbClr val="0B121F"/>
                </a:solidFill>
                <a:latin typeface="Arial" panose="020B0604020202020204" pitchFamily="34" charset="0"/>
                <a:cs typeface="Arial" panose="020B0604020202020204" pitchFamily="34" charset="0"/>
              </a:defRPr>
            </a:lvl1pPr>
          </a:lstStyle>
          <a:p>
            <a:r>
              <a:rPr lang="en-GB" dirty="0"/>
              <a:t>Click to edit Master </a:t>
            </a:r>
            <a:br>
              <a:rPr lang="en-GB" dirty="0"/>
            </a:br>
            <a:r>
              <a:rPr lang="en-GB" dirty="0"/>
              <a:t>title style</a:t>
            </a:r>
            <a:endParaRPr lang="en-US" dirty="0"/>
          </a:p>
        </p:txBody>
      </p:sp>
      <p:sp>
        <p:nvSpPr>
          <p:cNvPr id="3" name="Subtitle 2">
            <a:extLst>
              <a:ext uri="{FF2B5EF4-FFF2-40B4-BE49-F238E27FC236}">
                <a16:creationId xmlns:a16="http://schemas.microsoft.com/office/drawing/2014/main" id="{622ACCE0-BD89-7934-FC5B-2B169B03F7C7}"/>
              </a:ext>
            </a:extLst>
          </p:cNvPr>
          <p:cNvSpPr>
            <a:spLocks noGrp="1"/>
          </p:cNvSpPr>
          <p:nvPr>
            <p:ph type="subTitle" idx="1"/>
          </p:nvPr>
        </p:nvSpPr>
        <p:spPr>
          <a:xfrm>
            <a:off x="827717" y="4519195"/>
            <a:ext cx="7488000" cy="1655762"/>
          </a:xfrm>
        </p:spPr>
        <p:txBody>
          <a:bodyPr/>
          <a:lstStyle>
            <a:lvl1pPr marL="0" indent="0" algn="l">
              <a:buNone/>
              <a:defRPr sz="2200">
                <a:solidFill>
                  <a:srgbClr val="0B121F"/>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A picture containing scene, blur&#10;&#10;Description automatically generated">
            <a:extLst>
              <a:ext uri="{FF2B5EF4-FFF2-40B4-BE49-F238E27FC236}">
                <a16:creationId xmlns:a16="http://schemas.microsoft.com/office/drawing/2014/main" id="{2455CBD2-3BE0-EE34-BC9C-00775245E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120372" y="3607324"/>
            <a:ext cx="2795661" cy="2959848"/>
          </a:xfrm>
          <a:custGeom>
            <a:avLst/>
            <a:gdLst>
              <a:gd name="connsiteX0" fmla="*/ 4409126 w 4859033"/>
              <a:gd name="connsiteY0" fmla="*/ 4239890 h 5144400"/>
              <a:gd name="connsiteX1" fmla="*/ 4859033 w 4859033"/>
              <a:gd name="connsiteY1" fmla="*/ 4692145 h 5144400"/>
              <a:gd name="connsiteX2" fmla="*/ 4409126 w 4859033"/>
              <a:gd name="connsiteY2" fmla="*/ 5144400 h 5144400"/>
              <a:gd name="connsiteX3" fmla="*/ 3959213 w 4859033"/>
              <a:gd name="connsiteY3" fmla="*/ 4692145 h 5144400"/>
              <a:gd name="connsiteX4" fmla="*/ 4409126 w 4859033"/>
              <a:gd name="connsiteY4" fmla="*/ 4239890 h 5144400"/>
              <a:gd name="connsiteX5" fmla="*/ 0 w 4859033"/>
              <a:gd name="connsiteY5" fmla="*/ 1339802 h 5144400"/>
              <a:gd name="connsiteX6" fmla="*/ 3160622 w 4859033"/>
              <a:gd name="connsiteY6" fmla="*/ 1339802 h 5144400"/>
              <a:gd name="connsiteX7" fmla="*/ 3599284 w 4859033"/>
              <a:gd name="connsiteY7" fmla="*/ 1780751 h 5144400"/>
              <a:gd name="connsiteX8" fmla="*/ 3160622 w 4859033"/>
              <a:gd name="connsiteY8" fmla="*/ 2221699 h 5144400"/>
              <a:gd name="connsiteX9" fmla="*/ 1507200 w 4859033"/>
              <a:gd name="connsiteY9" fmla="*/ 2221699 h 5144400"/>
              <a:gd name="connsiteX10" fmla="*/ 3661145 w 4859033"/>
              <a:gd name="connsiteY10" fmla="*/ 4375567 h 5144400"/>
              <a:gd name="connsiteX11" fmla="*/ 3340583 w 4859033"/>
              <a:gd name="connsiteY11" fmla="*/ 5133094 h 5144400"/>
              <a:gd name="connsiteX12" fmla="*/ 3025649 w 4859033"/>
              <a:gd name="connsiteY12" fmla="*/ 5003067 h 5144400"/>
              <a:gd name="connsiteX13" fmla="*/ 877325 w 4859033"/>
              <a:gd name="connsiteY13" fmla="*/ 2843550 h 5144400"/>
              <a:gd name="connsiteX14" fmla="*/ 877325 w 4859033"/>
              <a:gd name="connsiteY14" fmla="*/ 4703451 h 5144400"/>
              <a:gd name="connsiteX15" fmla="*/ 438663 w 4859033"/>
              <a:gd name="connsiteY15" fmla="*/ 5144400 h 5144400"/>
              <a:gd name="connsiteX16" fmla="*/ 0 w 4859033"/>
              <a:gd name="connsiteY16" fmla="*/ 4703451 h 5144400"/>
              <a:gd name="connsiteX17" fmla="*/ 11250 w 4859033"/>
              <a:gd name="connsiteY17" fmla="*/ 0 h 5144400"/>
              <a:gd name="connsiteX18" fmla="*/ 3098760 w 4859033"/>
              <a:gd name="connsiteY18" fmla="*/ 0 h 5144400"/>
              <a:gd name="connsiteX19" fmla="*/ 4847789 w 4859033"/>
              <a:gd name="connsiteY19" fmla="*/ 1520710 h 5144400"/>
              <a:gd name="connsiteX20" fmla="*/ 3183116 w 4859033"/>
              <a:gd name="connsiteY20" fmla="*/ 3386262 h 5144400"/>
              <a:gd name="connsiteX21" fmla="*/ 2300169 w 4859033"/>
              <a:gd name="connsiteY21" fmla="*/ 2504365 h 5144400"/>
              <a:gd name="connsiteX22" fmla="*/ 3126883 w 4859033"/>
              <a:gd name="connsiteY22" fmla="*/ 2504365 h 5144400"/>
              <a:gd name="connsiteX23" fmla="*/ 3964835 w 4859033"/>
              <a:gd name="connsiteY23" fmla="*/ 1831633 h 5144400"/>
              <a:gd name="connsiteX24" fmla="*/ 3171872 w 4859033"/>
              <a:gd name="connsiteY24" fmla="*/ 893204 h 5144400"/>
              <a:gd name="connsiteX25" fmla="*/ 11250 w 4859033"/>
              <a:gd name="connsiteY25" fmla="*/ 893204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59033" h="5144400">
                <a:moveTo>
                  <a:pt x="4409126" y="4239890"/>
                </a:moveTo>
                <a:cubicBezTo>
                  <a:pt x="4657604" y="4239890"/>
                  <a:pt x="4859033" y="4442372"/>
                  <a:pt x="4859033" y="4692145"/>
                </a:cubicBezTo>
                <a:cubicBezTo>
                  <a:pt x="4859033" y="4941918"/>
                  <a:pt x="4657604" y="5144400"/>
                  <a:pt x="4409126" y="5144400"/>
                </a:cubicBezTo>
                <a:cubicBezTo>
                  <a:pt x="4160642" y="5144400"/>
                  <a:pt x="3959213" y="4941918"/>
                  <a:pt x="3959213" y="4692145"/>
                </a:cubicBezTo>
                <a:cubicBezTo>
                  <a:pt x="3959213" y="4442372"/>
                  <a:pt x="4160642" y="4239890"/>
                  <a:pt x="4409126" y="4239890"/>
                </a:cubicBezTo>
                <a:close/>
                <a:moveTo>
                  <a:pt x="0" y="1339802"/>
                </a:moveTo>
                <a:lnTo>
                  <a:pt x="3160622" y="1339802"/>
                </a:lnTo>
                <a:cubicBezTo>
                  <a:pt x="3402451" y="1339802"/>
                  <a:pt x="3599284" y="1537667"/>
                  <a:pt x="3599284" y="1780751"/>
                </a:cubicBezTo>
                <a:cubicBezTo>
                  <a:pt x="3599284" y="2023841"/>
                  <a:pt x="3402451" y="2221699"/>
                  <a:pt x="3160622" y="2221699"/>
                </a:cubicBezTo>
                <a:lnTo>
                  <a:pt x="1507200" y="2221699"/>
                </a:lnTo>
                <a:lnTo>
                  <a:pt x="3661145" y="4375567"/>
                </a:lnTo>
                <a:cubicBezTo>
                  <a:pt x="3942341" y="4658226"/>
                  <a:pt x="3739879" y="5138744"/>
                  <a:pt x="3340583" y="5133094"/>
                </a:cubicBezTo>
                <a:cubicBezTo>
                  <a:pt x="3222483" y="5133094"/>
                  <a:pt x="3110005" y="5087868"/>
                  <a:pt x="3025649" y="5003067"/>
                </a:cubicBezTo>
                <a:lnTo>
                  <a:pt x="877325" y="2843550"/>
                </a:lnTo>
                <a:lnTo>
                  <a:pt x="877325" y="4703451"/>
                </a:lnTo>
                <a:cubicBezTo>
                  <a:pt x="877325" y="4946536"/>
                  <a:pt x="680491" y="5144400"/>
                  <a:pt x="438663" y="5144400"/>
                </a:cubicBezTo>
                <a:cubicBezTo>
                  <a:pt x="196834" y="5144400"/>
                  <a:pt x="0" y="4946536"/>
                  <a:pt x="0" y="4703451"/>
                </a:cubicBezTo>
                <a:close/>
                <a:moveTo>
                  <a:pt x="11250" y="0"/>
                </a:moveTo>
                <a:lnTo>
                  <a:pt x="3098760" y="0"/>
                </a:lnTo>
                <a:cubicBezTo>
                  <a:pt x="3976085" y="0"/>
                  <a:pt x="4763427" y="644464"/>
                  <a:pt x="4847789" y="1520710"/>
                </a:cubicBezTo>
                <a:cubicBezTo>
                  <a:pt x="4949017" y="2526978"/>
                  <a:pt x="4161675" y="3380606"/>
                  <a:pt x="3183116" y="3386262"/>
                </a:cubicBezTo>
                <a:lnTo>
                  <a:pt x="2300169" y="2504365"/>
                </a:lnTo>
                <a:lnTo>
                  <a:pt x="3126883" y="2504365"/>
                </a:lnTo>
                <a:cubicBezTo>
                  <a:pt x="3526173" y="2504365"/>
                  <a:pt x="3902974" y="2227356"/>
                  <a:pt x="3964835" y="1831633"/>
                </a:cubicBezTo>
                <a:cubicBezTo>
                  <a:pt x="4049197" y="1328496"/>
                  <a:pt x="3661151" y="893204"/>
                  <a:pt x="3171872" y="893204"/>
                </a:cubicBezTo>
                <a:lnTo>
                  <a:pt x="11250" y="893204"/>
                </a:lnTo>
                <a:close/>
              </a:path>
            </a:pathLst>
          </a:custGeom>
        </p:spPr>
      </p:pic>
      <p:pic>
        <p:nvPicPr>
          <p:cNvPr id="8" name="Picture 7" descr="A letter with a satellite dish on top of a military vehicle&#10;&#10;Description automatically generated">
            <a:extLst>
              <a:ext uri="{FF2B5EF4-FFF2-40B4-BE49-F238E27FC236}">
                <a16:creationId xmlns:a16="http://schemas.microsoft.com/office/drawing/2014/main" id="{3CA40755-927C-65EA-AA98-5C05304A7129}"/>
              </a:ext>
            </a:extLst>
          </p:cNvPr>
          <p:cNvPicPr>
            <a:picLocks noChangeAspect="1"/>
          </p:cNvPicPr>
          <p:nvPr userDrawn="1"/>
        </p:nvPicPr>
        <p:blipFill>
          <a:blip r:embed="rId4"/>
          <a:stretch>
            <a:fillRect/>
          </a:stretch>
        </p:blipFill>
        <p:spPr>
          <a:xfrm>
            <a:off x="7729588" y="176663"/>
            <a:ext cx="4186445" cy="3139834"/>
          </a:xfrm>
          <a:prstGeom prst="rect">
            <a:avLst/>
          </a:prstGeom>
        </p:spPr>
      </p:pic>
      <p:pic>
        <p:nvPicPr>
          <p:cNvPr id="13" name="Picture 12">
            <a:extLst>
              <a:ext uri="{FF2B5EF4-FFF2-40B4-BE49-F238E27FC236}">
                <a16:creationId xmlns:a16="http://schemas.microsoft.com/office/drawing/2014/main" id="{7B611AD1-BD69-228A-74F9-44C85C997E9E}"/>
              </a:ext>
            </a:extLst>
          </p:cNvPr>
          <p:cNvPicPr>
            <a:picLocks noChangeAspect="1"/>
          </p:cNvPicPr>
          <p:nvPr userDrawn="1"/>
        </p:nvPicPr>
        <p:blipFill>
          <a:blip r:embed="rId5"/>
          <a:srcRect/>
          <a:stretch/>
        </p:blipFill>
        <p:spPr>
          <a:xfrm>
            <a:off x="934450" y="825634"/>
            <a:ext cx="4113403" cy="622300"/>
          </a:xfrm>
          <a:prstGeom prst="rect">
            <a:avLst/>
          </a:prstGeom>
        </p:spPr>
      </p:pic>
    </p:spTree>
    <p:extLst>
      <p:ext uri="{BB962C8B-B14F-4D97-AF65-F5344CB8AC3E}">
        <p14:creationId xmlns:p14="http://schemas.microsoft.com/office/powerpoint/2010/main" val="62940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500373-2940-2FF4-2AF3-3577E77E40E8}"/>
              </a:ext>
            </a:extLst>
          </p:cNvPr>
          <p:cNvSpPr/>
          <p:nvPr userDrawn="1"/>
        </p:nvSpPr>
        <p:spPr>
          <a:xfrm>
            <a:off x="0" y="0"/>
            <a:ext cx="12192000" cy="6858000"/>
          </a:xfrm>
          <a:prstGeom prst="rect">
            <a:avLst/>
          </a:prstGeom>
          <a:solidFill>
            <a:srgbClr val="A4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a:extLst>
              <a:ext uri="{FF2B5EF4-FFF2-40B4-BE49-F238E27FC236}">
                <a16:creationId xmlns:a16="http://schemas.microsoft.com/office/drawing/2014/main" id="{9CBA3C3A-9057-1830-ECC1-FA078404E5F3}"/>
              </a:ext>
            </a:extLst>
          </p:cNvPr>
          <p:cNvSpPr>
            <a:spLocks noGrp="1"/>
          </p:cNvSpPr>
          <p:nvPr>
            <p:ph type="subTitle" idx="13" hasCustomPrompt="1"/>
          </p:nvPr>
        </p:nvSpPr>
        <p:spPr>
          <a:xfrm>
            <a:off x="827718" y="4392168"/>
            <a:ext cx="7200000" cy="1039277"/>
          </a:xfrm>
        </p:spPr>
        <p:txBody>
          <a:bodyPr>
            <a:normAutofit/>
          </a:bodyPr>
          <a:lstStyle>
            <a:lvl1pPr marL="0" indent="0" algn="l">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Section break subtitle style</a:t>
            </a:r>
            <a:endParaRPr lang="en-US" dirty="0"/>
          </a:p>
        </p:txBody>
      </p:sp>
      <p:sp>
        <p:nvSpPr>
          <p:cNvPr id="10" name="Title 1">
            <a:extLst>
              <a:ext uri="{FF2B5EF4-FFF2-40B4-BE49-F238E27FC236}">
                <a16:creationId xmlns:a16="http://schemas.microsoft.com/office/drawing/2014/main" id="{787ADAEC-DCE3-14C4-ACD1-F023D8B7CDE4}"/>
              </a:ext>
            </a:extLst>
          </p:cNvPr>
          <p:cNvSpPr>
            <a:spLocks noGrp="1"/>
          </p:cNvSpPr>
          <p:nvPr>
            <p:ph type="ctrTitle" hasCustomPrompt="1"/>
          </p:nvPr>
        </p:nvSpPr>
        <p:spPr>
          <a:xfrm>
            <a:off x="827718" y="3260815"/>
            <a:ext cx="7200000" cy="1039277"/>
          </a:xfrm>
        </p:spPr>
        <p:txBody>
          <a:bodyPr anchor="b">
            <a:norm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16" name="Freeform 15">
            <a:extLst>
              <a:ext uri="{FF2B5EF4-FFF2-40B4-BE49-F238E27FC236}">
                <a16:creationId xmlns:a16="http://schemas.microsoft.com/office/drawing/2014/main" id="{47C7522B-9C04-7CEA-C78B-91CD44E618C8}"/>
              </a:ext>
            </a:extLst>
          </p:cNvPr>
          <p:cNvSpPr/>
          <p:nvPr/>
        </p:nvSpPr>
        <p:spPr>
          <a:xfrm rot="8100000">
            <a:off x="1023377" y="976846"/>
            <a:ext cx="1570277" cy="1575974"/>
          </a:xfrm>
          <a:custGeom>
            <a:avLst/>
            <a:gdLst>
              <a:gd name="connsiteX0" fmla="*/ 616689 w 638715"/>
              <a:gd name="connsiteY0" fmla="*/ 511493 h 641032"/>
              <a:gd name="connsiteX1" fmla="*/ 253875 w 638715"/>
              <a:gd name="connsiteY1" fmla="*/ 148590 h 641032"/>
              <a:gd name="connsiteX2" fmla="*/ 532380 w 638715"/>
              <a:gd name="connsiteY2" fmla="*/ 148590 h 641032"/>
              <a:gd name="connsiteX3" fmla="*/ 606269 w 638715"/>
              <a:gd name="connsiteY3" fmla="*/ 74295 h 641032"/>
              <a:gd name="connsiteX4" fmla="*/ 532380 w 638715"/>
              <a:gd name="connsiteY4" fmla="*/ 0 h 641032"/>
              <a:gd name="connsiteX5" fmla="*/ 0 w 638715"/>
              <a:gd name="connsiteY5" fmla="*/ 0 h 641032"/>
              <a:gd name="connsiteX6" fmla="*/ 0 w 638715"/>
              <a:gd name="connsiteY6" fmla="*/ 566738 h 641032"/>
              <a:gd name="connsiteX7" fmla="*/ 73889 w 638715"/>
              <a:gd name="connsiteY7" fmla="*/ 641033 h 641032"/>
              <a:gd name="connsiteX8" fmla="*/ 73889 w 638715"/>
              <a:gd name="connsiteY8" fmla="*/ 641033 h 641032"/>
              <a:gd name="connsiteX9" fmla="*/ 147778 w 638715"/>
              <a:gd name="connsiteY9" fmla="*/ 566738 h 641032"/>
              <a:gd name="connsiteX10" fmla="*/ 147778 w 638715"/>
              <a:gd name="connsiteY10" fmla="*/ 253365 h 641032"/>
              <a:gd name="connsiteX11" fmla="*/ 509645 w 638715"/>
              <a:gd name="connsiteY11" fmla="*/ 617220 h 641032"/>
              <a:gd name="connsiteX12" fmla="*/ 562693 w 638715"/>
              <a:gd name="connsiteY12" fmla="*/ 639128 h 641032"/>
              <a:gd name="connsiteX13" fmla="*/ 562693 w 638715"/>
              <a:gd name="connsiteY13" fmla="*/ 639128 h 641032"/>
              <a:gd name="connsiteX14" fmla="*/ 616689 w 638715"/>
              <a:gd name="connsiteY14" fmla="*/ 511493 h 6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715" h="641032">
                <a:moveTo>
                  <a:pt x="616689" y="511493"/>
                </a:moveTo>
                <a:lnTo>
                  <a:pt x="253875" y="148590"/>
                </a:lnTo>
                <a:lnTo>
                  <a:pt x="532380" y="148590"/>
                </a:lnTo>
                <a:cubicBezTo>
                  <a:pt x="573114" y="148590"/>
                  <a:pt x="606269" y="115253"/>
                  <a:pt x="606269" y="74295"/>
                </a:cubicBezTo>
                <a:cubicBezTo>
                  <a:pt x="606269" y="33338"/>
                  <a:pt x="573114" y="0"/>
                  <a:pt x="532380" y="0"/>
                </a:cubicBezTo>
                <a:lnTo>
                  <a:pt x="0" y="0"/>
                </a:lnTo>
                <a:lnTo>
                  <a:pt x="0" y="566738"/>
                </a:lnTo>
                <a:cubicBezTo>
                  <a:pt x="0" y="607695"/>
                  <a:pt x="33155" y="641033"/>
                  <a:pt x="73889" y="641033"/>
                </a:cubicBezTo>
                <a:lnTo>
                  <a:pt x="73889" y="641033"/>
                </a:lnTo>
                <a:cubicBezTo>
                  <a:pt x="114623" y="641033"/>
                  <a:pt x="147778" y="607695"/>
                  <a:pt x="147778" y="566738"/>
                </a:cubicBezTo>
                <a:lnTo>
                  <a:pt x="147778" y="253365"/>
                </a:lnTo>
                <a:lnTo>
                  <a:pt x="509645" y="617220"/>
                </a:lnTo>
                <a:cubicBezTo>
                  <a:pt x="523854" y="631508"/>
                  <a:pt x="542800" y="639128"/>
                  <a:pt x="562693" y="639128"/>
                </a:cubicBezTo>
                <a:lnTo>
                  <a:pt x="562693" y="639128"/>
                </a:lnTo>
                <a:cubicBezTo>
                  <a:pt x="629951" y="640080"/>
                  <a:pt x="664054" y="559118"/>
                  <a:pt x="616689" y="511493"/>
                </a:cubicBezTo>
                <a:close/>
              </a:path>
            </a:pathLst>
          </a:custGeom>
          <a:solidFill>
            <a:schemeClr val="bg1"/>
          </a:solidFill>
          <a:ln w="9447" cap="flat">
            <a:noFill/>
            <a:prstDash val="solid"/>
            <a:miter/>
          </a:ln>
        </p:spPr>
        <p:txBody>
          <a:bodyPr rtlCol="0" anchor="ctr"/>
          <a:lstStyle/>
          <a:p>
            <a:endParaRPr lang="en-US" dirty="0"/>
          </a:p>
        </p:txBody>
      </p:sp>
    </p:spTree>
    <p:extLst>
      <p:ext uri="{BB962C8B-B14F-4D97-AF65-F5344CB8AC3E}">
        <p14:creationId xmlns:p14="http://schemas.microsoft.com/office/powerpoint/2010/main" val="250436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W/ Im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111C2B-7083-99AD-9D7A-CD2FBCDF808B}"/>
              </a:ext>
            </a:extLst>
          </p:cNvPr>
          <p:cNvSpPr/>
          <p:nvPr userDrawn="1"/>
        </p:nvSpPr>
        <p:spPr>
          <a:xfrm>
            <a:off x="0" y="0"/>
            <a:ext cx="12192000" cy="6858000"/>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2E9D5727-DDCD-4997-B25D-7F204EB6787B}"/>
              </a:ext>
            </a:extLst>
          </p:cNvPr>
          <p:cNvSpPr/>
          <p:nvPr userDrawn="1"/>
        </p:nvSpPr>
        <p:spPr>
          <a:xfrm rot="8100000">
            <a:off x="1023377" y="976846"/>
            <a:ext cx="1570277" cy="1575974"/>
          </a:xfrm>
          <a:custGeom>
            <a:avLst/>
            <a:gdLst>
              <a:gd name="connsiteX0" fmla="*/ 616689 w 638715"/>
              <a:gd name="connsiteY0" fmla="*/ 511493 h 641032"/>
              <a:gd name="connsiteX1" fmla="*/ 253875 w 638715"/>
              <a:gd name="connsiteY1" fmla="*/ 148590 h 641032"/>
              <a:gd name="connsiteX2" fmla="*/ 532380 w 638715"/>
              <a:gd name="connsiteY2" fmla="*/ 148590 h 641032"/>
              <a:gd name="connsiteX3" fmla="*/ 606269 w 638715"/>
              <a:gd name="connsiteY3" fmla="*/ 74295 h 641032"/>
              <a:gd name="connsiteX4" fmla="*/ 532380 w 638715"/>
              <a:gd name="connsiteY4" fmla="*/ 0 h 641032"/>
              <a:gd name="connsiteX5" fmla="*/ 0 w 638715"/>
              <a:gd name="connsiteY5" fmla="*/ 0 h 641032"/>
              <a:gd name="connsiteX6" fmla="*/ 0 w 638715"/>
              <a:gd name="connsiteY6" fmla="*/ 566738 h 641032"/>
              <a:gd name="connsiteX7" fmla="*/ 73889 w 638715"/>
              <a:gd name="connsiteY7" fmla="*/ 641033 h 641032"/>
              <a:gd name="connsiteX8" fmla="*/ 73889 w 638715"/>
              <a:gd name="connsiteY8" fmla="*/ 641033 h 641032"/>
              <a:gd name="connsiteX9" fmla="*/ 147778 w 638715"/>
              <a:gd name="connsiteY9" fmla="*/ 566738 h 641032"/>
              <a:gd name="connsiteX10" fmla="*/ 147778 w 638715"/>
              <a:gd name="connsiteY10" fmla="*/ 253365 h 641032"/>
              <a:gd name="connsiteX11" fmla="*/ 509645 w 638715"/>
              <a:gd name="connsiteY11" fmla="*/ 617220 h 641032"/>
              <a:gd name="connsiteX12" fmla="*/ 562693 w 638715"/>
              <a:gd name="connsiteY12" fmla="*/ 639128 h 641032"/>
              <a:gd name="connsiteX13" fmla="*/ 562693 w 638715"/>
              <a:gd name="connsiteY13" fmla="*/ 639128 h 641032"/>
              <a:gd name="connsiteX14" fmla="*/ 616689 w 638715"/>
              <a:gd name="connsiteY14" fmla="*/ 511493 h 6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715" h="641032">
                <a:moveTo>
                  <a:pt x="616689" y="511493"/>
                </a:moveTo>
                <a:lnTo>
                  <a:pt x="253875" y="148590"/>
                </a:lnTo>
                <a:lnTo>
                  <a:pt x="532380" y="148590"/>
                </a:lnTo>
                <a:cubicBezTo>
                  <a:pt x="573114" y="148590"/>
                  <a:pt x="606269" y="115253"/>
                  <a:pt x="606269" y="74295"/>
                </a:cubicBezTo>
                <a:cubicBezTo>
                  <a:pt x="606269" y="33338"/>
                  <a:pt x="573114" y="0"/>
                  <a:pt x="532380" y="0"/>
                </a:cubicBezTo>
                <a:lnTo>
                  <a:pt x="0" y="0"/>
                </a:lnTo>
                <a:lnTo>
                  <a:pt x="0" y="566738"/>
                </a:lnTo>
                <a:cubicBezTo>
                  <a:pt x="0" y="607695"/>
                  <a:pt x="33155" y="641033"/>
                  <a:pt x="73889" y="641033"/>
                </a:cubicBezTo>
                <a:lnTo>
                  <a:pt x="73889" y="641033"/>
                </a:lnTo>
                <a:cubicBezTo>
                  <a:pt x="114623" y="641033"/>
                  <a:pt x="147778" y="607695"/>
                  <a:pt x="147778" y="566738"/>
                </a:cubicBezTo>
                <a:lnTo>
                  <a:pt x="147778" y="253365"/>
                </a:lnTo>
                <a:lnTo>
                  <a:pt x="509645" y="617220"/>
                </a:lnTo>
                <a:cubicBezTo>
                  <a:pt x="523854" y="631508"/>
                  <a:pt x="542800" y="639128"/>
                  <a:pt x="562693" y="639128"/>
                </a:cubicBezTo>
                <a:lnTo>
                  <a:pt x="562693" y="639128"/>
                </a:lnTo>
                <a:cubicBezTo>
                  <a:pt x="629951" y="640080"/>
                  <a:pt x="664054" y="559118"/>
                  <a:pt x="616689" y="511493"/>
                </a:cubicBezTo>
                <a:close/>
              </a:path>
            </a:pathLst>
          </a:custGeom>
          <a:solidFill>
            <a:srgbClr val="A4167F"/>
          </a:solidFill>
          <a:ln w="9447" cap="flat">
            <a:noFill/>
            <a:prstDash val="solid"/>
            <a:miter/>
          </a:ln>
        </p:spPr>
        <p:txBody>
          <a:bodyPr rtlCol="0" anchor="ctr"/>
          <a:lstStyle/>
          <a:p>
            <a:endParaRPr lang="en-US" dirty="0"/>
          </a:p>
        </p:txBody>
      </p:sp>
      <p:sp>
        <p:nvSpPr>
          <p:cNvPr id="2" name="Subtitle 2">
            <a:extLst>
              <a:ext uri="{FF2B5EF4-FFF2-40B4-BE49-F238E27FC236}">
                <a16:creationId xmlns:a16="http://schemas.microsoft.com/office/drawing/2014/main" id="{E6159DC0-A078-7404-52E8-6AF1A538BCAF}"/>
              </a:ext>
            </a:extLst>
          </p:cNvPr>
          <p:cNvSpPr>
            <a:spLocks noGrp="1"/>
          </p:cNvSpPr>
          <p:nvPr>
            <p:ph type="subTitle" idx="13" hasCustomPrompt="1"/>
          </p:nvPr>
        </p:nvSpPr>
        <p:spPr>
          <a:xfrm>
            <a:off x="827716" y="4912122"/>
            <a:ext cx="7200000" cy="1039277"/>
          </a:xfrm>
        </p:spPr>
        <p:txBody>
          <a:bodyPr>
            <a:normAutofit/>
          </a:bodyPr>
          <a:lstStyle>
            <a:lvl1pPr marL="0" indent="0" algn="l">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Section break </a:t>
            </a:r>
            <a:br>
              <a:rPr lang="en-GB" dirty="0"/>
            </a:br>
            <a:r>
              <a:rPr lang="en-GB" dirty="0"/>
              <a:t>subtitle style</a:t>
            </a:r>
            <a:endParaRPr lang="en-US" dirty="0"/>
          </a:p>
        </p:txBody>
      </p:sp>
      <p:sp>
        <p:nvSpPr>
          <p:cNvPr id="6" name="Title 1">
            <a:extLst>
              <a:ext uri="{FF2B5EF4-FFF2-40B4-BE49-F238E27FC236}">
                <a16:creationId xmlns:a16="http://schemas.microsoft.com/office/drawing/2014/main" id="{A6241DE5-8EC3-AC26-6B17-BDF68AB7B260}"/>
              </a:ext>
            </a:extLst>
          </p:cNvPr>
          <p:cNvSpPr>
            <a:spLocks noGrp="1"/>
          </p:cNvSpPr>
          <p:nvPr>
            <p:ph type="ctrTitle" hasCustomPrompt="1"/>
          </p:nvPr>
        </p:nvSpPr>
        <p:spPr>
          <a:xfrm>
            <a:off x="827716" y="3260815"/>
            <a:ext cx="7200000" cy="1535303"/>
          </a:xfrm>
        </p:spPr>
        <p:txBody>
          <a:bodyPr anchor="b">
            <a:norm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Section break</a:t>
            </a:r>
            <a:endParaRPr lang="en-US" dirty="0"/>
          </a:p>
        </p:txBody>
      </p:sp>
      <p:pic>
        <p:nvPicPr>
          <p:cNvPr id="9" name="Picture 8" descr="A picture containing scene, blur&#10;&#10;Description automatically generated">
            <a:extLst>
              <a:ext uri="{FF2B5EF4-FFF2-40B4-BE49-F238E27FC236}">
                <a16:creationId xmlns:a16="http://schemas.microsoft.com/office/drawing/2014/main" id="{1FE46F11-3629-5101-3BC6-A4120D76081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9120372" y="3607324"/>
            <a:ext cx="2795661" cy="2959848"/>
          </a:xfrm>
          <a:custGeom>
            <a:avLst/>
            <a:gdLst>
              <a:gd name="connsiteX0" fmla="*/ 4409126 w 4859033"/>
              <a:gd name="connsiteY0" fmla="*/ 4239890 h 5144400"/>
              <a:gd name="connsiteX1" fmla="*/ 4859033 w 4859033"/>
              <a:gd name="connsiteY1" fmla="*/ 4692145 h 5144400"/>
              <a:gd name="connsiteX2" fmla="*/ 4409126 w 4859033"/>
              <a:gd name="connsiteY2" fmla="*/ 5144400 h 5144400"/>
              <a:gd name="connsiteX3" fmla="*/ 3959213 w 4859033"/>
              <a:gd name="connsiteY3" fmla="*/ 4692145 h 5144400"/>
              <a:gd name="connsiteX4" fmla="*/ 4409126 w 4859033"/>
              <a:gd name="connsiteY4" fmla="*/ 4239890 h 5144400"/>
              <a:gd name="connsiteX5" fmla="*/ 0 w 4859033"/>
              <a:gd name="connsiteY5" fmla="*/ 1339802 h 5144400"/>
              <a:gd name="connsiteX6" fmla="*/ 3160622 w 4859033"/>
              <a:gd name="connsiteY6" fmla="*/ 1339802 h 5144400"/>
              <a:gd name="connsiteX7" fmla="*/ 3599284 w 4859033"/>
              <a:gd name="connsiteY7" fmla="*/ 1780751 h 5144400"/>
              <a:gd name="connsiteX8" fmla="*/ 3160622 w 4859033"/>
              <a:gd name="connsiteY8" fmla="*/ 2221699 h 5144400"/>
              <a:gd name="connsiteX9" fmla="*/ 1507200 w 4859033"/>
              <a:gd name="connsiteY9" fmla="*/ 2221699 h 5144400"/>
              <a:gd name="connsiteX10" fmla="*/ 3661145 w 4859033"/>
              <a:gd name="connsiteY10" fmla="*/ 4375567 h 5144400"/>
              <a:gd name="connsiteX11" fmla="*/ 3340583 w 4859033"/>
              <a:gd name="connsiteY11" fmla="*/ 5133094 h 5144400"/>
              <a:gd name="connsiteX12" fmla="*/ 3025649 w 4859033"/>
              <a:gd name="connsiteY12" fmla="*/ 5003067 h 5144400"/>
              <a:gd name="connsiteX13" fmla="*/ 877325 w 4859033"/>
              <a:gd name="connsiteY13" fmla="*/ 2843550 h 5144400"/>
              <a:gd name="connsiteX14" fmla="*/ 877325 w 4859033"/>
              <a:gd name="connsiteY14" fmla="*/ 4703451 h 5144400"/>
              <a:gd name="connsiteX15" fmla="*/ 438663 w 4859033"/>
              <a:gd name="connsiteY15" fmla="*/ 5144400 h 5144400"/>
              <a:gd name="connsiteX16" fmla="*/ 0 w 4859033"/>
              <a:gd name="connsiteY16" fmla="*/ 4703451 h 5144400"/>
              <a:gd name="connsiteX17" fmla="*/ 11250 w 4859033"/>
              <a:gd name="connsiteY17" fmla="*/ 0 h 5144400"/>
              <a:gd name="connsiteX18" fmla="*/ 3098760 w 4859033"/>
              <a:gd name="connsiteY18" fmla="*/ 0 h 5144400"/>
              <a:gd name="connsiteX19" fmla="*/ 4847789 w 4859033"/>
              <a:gd name="connsiteY19" fmla="*/ 1520710 h 5144400"/>
              <a:gd name="connsiteX20" fmla="*/ 3183116 w 4859033"/>
              <a:gd name="connsiteY20" fmla="*/ 3386262 h 5144400"/>
              <a:gd name="connsiteX21" fmla="*/ 2300169 w 4859033"/>
              <a:gd name="connsiteY21" fmla="*/ 2504365 h 5144400"/>
              <a:gd name="connsiteX22" fmla="*/ 3126883 w 4859033"/>
              <a:gd name="connsiteY22" fmla="*/ 2504365 h 5144400"/>
              <a:gd name="connsiteX23" fmla="*/ 3964835 w 4859033"/>
              <a:gd name="connsiteY23" fmla="*/ 1831633 h 5144400"/>
              <a:gd name="connsiteX24" fmla="*/ 3171872 w 4859033"/>
              <a:gd name="connsiteY24" fmla="*/ 893204 h 5144400"/>
              <a:gd name="connsiteX25" fmla="*/ 11250 w 4859033"/>
              <a:gd name="connsiteY25" fmla="*/ 893204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59033" h="5144400">
                <a:moveTo>
                  <a:pt x="4409126" y="4239890"/>
                </a:moveTo>
                <a:cubicBezTo>
                  <a:pt x="4657604" y="4239890"/>
                  <a:pt x="4859033" y="4442372"/>
                  <a:pt x="4859033" y="4692145"/>
                </a:cubicBezTo>
                <a:cubicBezTo>
                  <a:pt x="4859033" y="4941918"/>
                  <a:pt x="4657604" y="5144400"/>
                  <a:pt x="4409126" y="5144400"/>
                </a:cubicBezTo>
                <a:cubicBezTo>
                  <a:pt x="4160642" y="5144400"/>
                  <a:pt x="3959213" y="4941918"/>
                  <a:pt x="3959213" y="4692145"/>
                </a:cubicBezTo>
                <a:cubicBezTo>
                  <a:pt x="3959213" y="4442372"/>
                  <a:pt x="4160642" y="4239890"/>
                  <a:pt x="4409126" y="4239890"/>
                </a:cubicBezTo>
                <a:close/>
                <a:moveTo>
                  <a:pt x="0" y="1339802"/>
                </a:moveTo>
                <a:lnTo>
                  <a:pt x="3160622" y="1339802"/>
                </a:lnTo>
                <a:cubicBezTo>
                  <a:pt x="3402451" y="1339802"/>
                  <a:pt x="3599284" y="1537667"/>
                  <a:pt x="3599284" y="1780751"/>
                </a:cubicBezTo>
                <a:cubicBezTo>
                  <a:pt x="3599284" y="2023841"/>
                  <a:pt x="3402451" y="2221699"/>
                  <a:pt x="3160622" y="2221699"/>
                </a:cubicBezTo>
                <a:lnTo>
                  <a:pt x="1507200" y="2221699"/>
                </a:lnTo>
                <a:lnTo>
                  <a:pt x="3661145" y="4375567"/>
                </a:lnTo>
                <a:cubicBezTo>
                  <a:pt x="3942341" y="4658226"/>
                  <a:pt x="3739879" y="5138744"/>
                  <a:pt x="3340583" y="5133094"/>
                </a:cubicBezTo>
                <a:cubicBezTo>
                  <a:pt x="3222483" y="5133094"/>
                  <a:pt x="3110005" y="5087868"/>
                  <a:pt x="3025649" y="5003067"/>
                </a:cubicBezTo>
                <a:lnTo>
                  <a:pt x="877325" y="2843550"/>
                </a:lnTo>
                <a:lnTo>
                  <a:pt x="877325" y="4703451"/>
                </a:lnTo>
                <a:cubicBezTo>
                  <a:pt x="877325" y="4946536"/>
                  <a:pt x="680491" y="5144400"/>
                  <a:pt x="438663" y="5144400"/>
                </a:cubicBezTo>
                <a:cubicBezTo>
                  <a:pt x="196834" y="5144400"/>
                  <a:pt x="0" y="4946536"/>
                  <a:pt x="0" y="4703451"/>
                </a:cubicBezTo>
                <a:close/>
                <a:moveTo>
                  <a:pt x="11250" y="0"/>
                </a:moveTo>
                <a:lnTo>
                  <a:pt x="3098760" y="0"/>
                </a:lnTo>
                <a:cubicBezTo>
                  <a:pt x="3976085" y="0"/>
                  <a:pt x="4763427" y="644464"/>
                  <a:pt x="4847789" y="1520710"/>
                </a:cubicBezTo>
                <a:cubicBezTo>
                  <a:pt x="4949017" y="2526978"/>
                  <a:pt x="4161675" y="3380606"/>
                  <a:pt x="3183116" y="3386262"/>
                </a:cubicBezTo>
                <a:lnTo>
                  <a:pt x="2300169" y="2504365"/>
                </a:lnTo>
                <a:lnTo>
                  <a:pt x="3126883" y="2504365"/>
                </a:lnTo>
                <a:cubicBezTo>
                  <a:pt x="3526173" y="2504365"/>
                  <a:pt x="3902974" y="2227356"/>
                  <a:pt x="3964835" y="1831633"/>
                </a:cubicBezTo>
                <a:cubicBezTo>
                  <a:pt x="4049197" y="1328496"/>
                  <a:pt x="3661151" y="893204"/>
                  <a:pt x="3171872" y="893204"/>
                </a:cubicBezTo>
                <a:lnTo>
                  <a:pt x="11250" y="893204"/>
                </a:lnTo>
                <a:close/>
              </a:path>
            </a:pathLst>
          </a:custGeom>
        </p:spPr>
      </p:pic>
      <p:pic>
        <p:nvPicPr>
          <p:cNvPr id="10" name="Picture 9" descr="A letter with a satellite dish on top of a military vehicle&#10;&#10;Description automatically generated">
            <a:extLst>
              <a:ext uri="{FF2B5EF4-FFF2-40B4-BE49-F238E27FC236}">
                <a16:creationId xmlns:a16="http://schemas.microsoft.com/office/drawing/2014/main" id="{B6689A5C-CF33-667F-0B74-1A4A679182D5}"/>
              </a:ext>
            </a:extLst>
          </p:cNvPr>
          <p:cNvPicPr>
            <a:picLocks noChangeAspect="1"/>
          </p:cNvPicPr>
          <p:nvPr userDrawn="1"/>
        </p:nvPicPr>
        <p:blipFill>
          <a:blip r:embed="rId3"/>
          <a:stretch>
            <a:fillRect/>
          </a:stretch>
        </p:blipFill>
        <p:spPr>
          <a:xfrm>
            <a:off x="7729588" y="176663"/>
            <a:ext cx="4186445" cy="3139834"/>
          </a:xfrm>
          <a:prstGeom prst="rect">
            <a:avLst/>
          </a:prstGeom>
        </p:spPr>
      </p:pic>
    </p:spTree>
    <p:extLst>
      <p:ext uri="{BB962C8B-B14F-4D97-AF65-F5344CB8AC3E}">
        <p14:creationId xmlns:p14="http://schemas.microsoft.com/office/powerpoint/2010/main" val="375634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D98CB61-20EE-E12A-F48A-7C0CB1CDD153}"/>
              </a:ext>
            </a:extLst>
          </p:cNvPr>
          <p:cNvSpPr/>
          <p:nvPr userDrawn="1"/>
        </p:nvSpPr>
        <p:spPr>
          <a:xfrm>
            <a:off x="11516136" y="6234446"/>
            <a:ext cx="494814" cy="494814"/>
          </a:xfrm>
          <a:prstGeom prst="ellipse">
            <a:avLst/>
          </a:prstGeom>
          <a:solidFill>
            <a:srgbClr val="A4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41D21CE6-C562-6AA0-1EE0-C4158B5ECEF2}"/>
              </a:ext>
            </a:extLst>
          </p:cNvPr>
          <p:cNvGrpSpPr/>
          <p:nvPr userDrawn="1"/>
        </p:nvGrpSpPr>
        <p:grpSpPr>
          <a:xfrm>
            <a:off x="-1" y="1434"/>
            <a:ext cx="675862" cy="6858000"/>
            <a:chOff x="-1" y="0"/>
            <a:chExt cx="675862" cy="6858000"/>
          </a:xfrm>
        </p:grpSpPr>
        <p:sp>
          <p:nvSpPr>
            <p:cNvPr id="2" name="Rectangle 1">
              <a:extLst>
                <a:ext uri="{FF2B5EF4-FFF2-40B4-BE49-F238E27FC236}">
                  <a16:creationId xmlns:a16="http://schemas.microsoft.com/office/drawing/2014/main" id="{EE1632FD-4291-161D-CEBF-0DCE7F794BC6}"/>
                </a:ext>
              </a:extLst>
            </p:cNvPr>
            <p:cNvSpPr/>
            <p:nvPr userDrawn="1"/>
          </p:nvSpPr>
          <p:spPr>
            <a:xfrm>
              <a:off x="0" y="0"/>
              <a:ext cx="675861" cy="6492875"/>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DCB839E-4161-795B-154D-A7958706210C}"/>
                </a:ext>
              </a:extLst>
            </p:cNvPr>
            <p:cNvSpPr/>
            <p:nvPr userDrawn="1"/>
          </p:nvSpPr>
          <p:spPr>
            <a:xfrm>
              <a:off x="0" y="6182139"/>
              <a:ext cx="675861" cy="675861"/>
            </a:xfrm>
            <a:prstGeom prst="ellipse">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5CF574-62AA-30A0-0A63-1B19CCB36BF6}"/>
                </a:ext>
              </a:extLst>
            </p:cNvPr>
            <p:cNvSpPr/>
            <p:nvPr userDrawn="1"/>
          </p:nvSpPr>
          <p:spPr>
            <a:xfrm>
              <a:off x="-1" y="6182138"/>
              <a:ext cx="352905" cy="675862"/>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B0D2F7-364C-90DE-7F94-3BD3687F61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904" y="6254609"/>
              <a:ext cx="352904" cy="369129"/>
            </a:xfrm>
            <a:prstGeom prst="rect">
              <a:avLst/>
            </a:prstGeom>
          </p:spPr>
        </p:pic>
      </p:grpSp>
      <p:sp>
        <p:nvSpPr>
          <p:cNvPr id="14" name="Title 1">
            <a:extLst>
              <a:ext uri="{FF2B5EF4-FFF2-40B4-BE49-F238E27FC236}">
                <a16:creationId xmlns:a16="http://schemas.microsoft.com/office/drawing/2014/main" id="{A816AE68-84E1-AD9B-7D77-459D996EBBEE}"/>
              </a:ext>
            </a:extLst>
          </p:cNvPr>
          <p:cNvSpPr>
            <a:spLocks noGrp="1"/>
          </p:cNvSpPr>
          <p:nvPr>
            <p:ph type="title" hasCustomPrompt="1"/>
          </p:nvPr>
        </p:nvSpPr>
        <p:spPr>
          <a:xfrm>
            <a:off x="1030747" y="717176"/>
            <a:ext cx="10130505" cy="510989"/>
          </a:xfrm>
        </p:spPr>
        <p:txBody>
          <a:bodyPr anchor="t">
            <a:normAutofit/>
          </a:bodyPr>
          <a:lstStyle>
            <a:lvl1pPr>
              <a:defRPr sz="3200" b="1" i="0">
                <a:solidFill>
                  <a:srgbClr val="0B121F"/>
                </a:solidFill>
                <a:latin typeface="Arial" panose="020B0604020202020204" pitchFamily="34" charset="0"/>
                <a:cs typeface="Arial" panose="020B0604020202020204" pitchFamily="34" charset="0"/>
              </a:defRPr>
            </a:lvl1pPr>
          </a:lstStyle>
          <a:p>
            <a:r>
              <a:rPr lang="en-US" dirty="0"/>
              <a:t>Click to edit Header</a:t>
            </a:r>
          </a:p>
        </p:txBody>
      </p:sp>
      <p:sp>
        <p:nvSpPr>
          <p:cNvPr id="15" name="Content Placeholder 2">
            <a:extLst>
              <a:ext uri="{FF2B5EF4-FFF2-40B4-BE49-F238E27FC236}">
                <a16:creationId xmlns:a16="http://schemas.microsoft.com/office/drawing/2014/main" id="{EAD1B78E-2667-A33D-6FD3-6D9E58B23DAE}"/>
              </a:ext>
            </a:extLst>
          </p:cNvPr>
          <p:cNvSpPr>
            <a:spLocks noGrp="1"/>
          </p:cNvSpPr>
          <p:nvPr>
            <p:ph sz="half" idx="10"/>
          </p:nvPr>
        </p:nvSpPr>
        <p:spPr>
          <a:xfrm>
            <a:off x="1030746" y="1825625"/>
            <a:ext cx="10130505" cy="4667250"/>
          </a:xfrm>
        </p:spPr>
        <p:txBody>
          <a:bodyPr>
            <a:normAutofit/>
          </a:bodyPr>
          <a:lstStyle>
            <a:lvl1pPr>
              <a:defRPr sz="1600">
                <a:solidFill>
                  <a:srgbClr val="0B121F"/>
                </a:solidFill>
                <a:latin typeface="Arial" panose="020B0604020202020204" pitchFamily="34" charset="0"/>
                <a:cs typeface="Arial" panose="020B0604020202020204" pitchFamily="34" charset="0"/>
              </a:defRPr>
            </a:lvl1pPr>
            <a:lvl2pPr>
              <a:defRPr sz="1600">
                <a:solidFill>
                  <a:srgbClr val="0B121F"/>
                </a:solidFill>
                <a:latin typeface="Arial" panose="020B0604020202020204" pitchFamily="34" charset="0"/>
                <a:cs typeface="Arial" panose="020B0604020202020204" pitchFamily="34" charset="0"/>
              </a:defRPr>
            </a:lvl2pPr>
            <a:lvl3pPr>
              <a:defRPr sz="1400">
                <a:solidFill>
                  <a:srgbClr val="0B121F"/>
                </a:solidFill>
                <a:latin typeface="Arial" panose="020B0604020202020204" pitchFamily="34" charset="0"/>
                <a:cs typeface="Arial" panose="020B0604020202020204" pitchFamily="34" charset="0"/>
              </a:defRPr>
            </a:lvl3pPr>
            <a:lvl4pPr>
              <a:defRPr sz="1400">
                <a:solidFill>
                  <a:srgbClr val="0B121F"/>
                </a:solidFill>
                <a:latin typeface="Arial" panose="020B0604020202020204" pitchFamily="34" charset="0"/>
                <a:cs typeface="Arial" panose="020B0604020202020204" pitchFamily="34" charset="0"/>
              </a:defRPr>
            </a:lvl4pPr>
            <a:lvl5pPr>
              <a:defRPr sz="1200">
                <a:solidFill>
                  <a:srgbClr val="0B121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2">
            <a:extLst>
              <a:ext uri="{FF2B5EF4-FFF2-40B4-BE49-F238E27FC236}">
                <a16:creationId xmlns:a16="http://schemas.microsoft.com/office/drawing/2014/main" id="{561B991D-F59B-86BE-420F-82C8C14EB73A}"/>
              </a:ext>
            </a:extLst>
          </p:cNvPr>
          <p:cNvSpPr>
            <a:spLocks noGrp="1"/>
          </p:cNvSpPr>
          <p:nvPr>
            <p:ph type="body" sz="quarter" idx="11" hasCustomPrompt="1"/>
          </p:nvPr>
        </p:nvSpPr>
        <p:spPr>
          <a:xfrm>
            <a:off x="1030746" y="1263837"/>
            <a:ext cx="10130787" cy="511175"/>
          </a:xfrm>
        </p:spPr>
        <p:txBody>
          <a:bodyPr>
            <a:noAutofit/>
          </a:bodyPr>
          <a:lstStyle>
            <a:lvl1pPr marL="0" indent="0">
              <a:buNone/>
              <a:defRPr sz="1800" b="1" i="0">
                <a:solidFill>
                  <a:srgbClr val="A4167F"/>
                </a:solidFill>
                <a:latin typeface="Arial" panose="020B0604020202020204" pitchFamily="34" charset="0"/>
                <a:cs typeface="Arial" panose="020B0604020202020204" pitchFamily="34" charset="0"/>
              </a:defRPr>
            </a:lvl1pPr>
            <a:lvl2pPr marL="457200" indent="0">
              <a:buNone/>
              <a:defRPr sz="1800" b="1" i="0">
                <a:solidFill>
                  <a:srgbClr val="A8549B"/>
                </a:solidFill>
                <a:latin typeface="Arial" panose="020B0604020202020204" pitchFamily="34" charset="0"/>
                <a:cs typeface="Arial" panose="020B0604020202020204" pitchFamily="34" charset="0"/>
              </a:defRPr>
            </a:lvl2pPr>
            <a:lvl3pPr marL="914400" indent="0">
              <a:buNone/>
              <a:defRPr sz="1800" b="1" i="0">
                <a:solidFill>
                  <a:srgbClr val="A8549B"/>
                </a:solidFill>
                <a:latin typeface="Arial" panose="020B0604020202020204" pitchFamily="34" charset="0"/>
                <a:cs typeface="Arial" panose="020B0604020202020204" pitchFamily="34" charset="0"/>
              </a:defRPr>
            </a:lvl3pPr>
            <a:lvl4pPr marL="1371600" indent="0">
              <a:buNone/>
              <a:defRPr sz="1800" b="1" i="0">
                <a:solidFill>
                  <a:srgbClr val="A8549B"/>
                </a:solidFill>
                <a:latin typeface="Arial" panose="020B0604020202020204" pitchFamily="34" charset="0"/>
                <a:cs typeface="Arial" panose="020B0604020202020204" pitchFamily="34" charset="0"/>
              </a:defRPr>
            </a:lvl4pPr>
            <a:lvl5pPr marL="1828800" indent="0">
              <a:buNone/>
              <a:defRPr sz="1800" b="1" i="0">
                <a:solidFill>
                  <a:srgbClr val="A8549B"/>
                </a:solidFill>
                <a:latin typeface="Arial" panose="020B0604020202020204" pitchFamily="34" charset="0"/>
                <a:cs typeface="Arial" panose="020B0604020202020204" pitchFamily="34" charset="0"/>
              </a:defRPr>
            </a:lvl5pPr>
          </a:lstStyle>
          <a:p>
            <a:pPr lvl="0"/>
            <a:r>
              <a:rPr lang="en-GB" dirty="0"/>
              <a:t>Click to edit Sub header</a:t>
            </a:r>
            <a:endParaRPr lang="en-US" dirty="0"/>
          </a:p>
        </p:txBody>
      </p:sp>
      <p:sp>
        <p:nvSpPr>
          <p:cNvPr id="24" name="Slide Number Placeholder 5">
            <a:extLst>
              <a:ext uri="{FF2B5EF4-FFF2-40B4-BE49-F238E27FC236}">
                <a16:creationId xmlns:a16="http://schemas.microsoft.com/office/drawing/2014/main" id="{58D2B044-2006-7DA7-41CE-9AC731A6131B}"/>
              </a:ext>
            </a:extLst>
          </p:cNvPr>
          <p:cNvSpPr txBox="1">
            <a:spLocks/>
          </p:cNvSpPr>
          <p:nvPr userDrawn="1"/>
        </p:nvSpPr>
        <p:spPr>
          <a:xfrm>
            <a:off x="11516137" y="6299290"/>
            <a:ext cx="49481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EAAD1-AD64-4045-93A4-BB683477829A}" type="slidenum">
              <a:rPr lang="en-US" b="0" smtClean="0"/>
              <a:pPr/>
              <a:t>‹#›</a:t>
            </a:fld>
            <a:endParaRPr lang="en-US" b="0" dirty="0"/>
          </a:p>
        </p:txBody>
      </p:sp>
      <p:pic>
        <p:nvPicPr>
          <p:cNvPr id="18" name="Picture 17" descr="A blue and purple letter p&#10;&#10;Description automatically generated">
            <a:extLst>
              <a:ext uri="{FF2B5EF4-FFF2-40B4-BE49-F238E27FC236}">
                <a16:creationId xmlns:a16="http://schemas.microsoft.com/office/drawing/2014/main" id="{B7B9B00B-CF0B-392D-A293-435F9C909B0E}"/>
              </a:ext>
            </a:extLst>
          </p:cNvPr>
          <p:cNvPicPr>
            <a:picLocks noChangeAspect="1"/>
          </p:cNvPicPr>
          <p:nvPr userDrawn="1"/>
        </p:nvPicPr>
        <p:blipFill>
          <a:blip r:embed="rId3"/>
          <a:stretch>
            <a:fillRect/>
          </a:stretch>
        </p:blipFill>
        <p:spPr>
          <a:xfrm>
            <a:off x="171797" y="5453396"/>
            <a:ext cx="359011" cy="393615"/>
          </a:xfrm>
          <a:prstGeom prst="rect">
            <a:avLst/>
          </a:prstGeom>
        </p:spPr>
      </p:pic>
    </p:spTree>
    <p:extLst>
      <p:ext uri="{BB962C8B-B14F-4D97-AF65-F5344CB8AC3E}">
        <p14:creationId xmlns:p14="http://schemas.microsoft.com/office/powerpoint/2010/main" val="21613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12F27A-7880-E053-863A-43CF4AAC79B5}"/>
              </a:ext>
            </a:extLst>
          </p:cNvPr>
          <p:cNvSpPr>
            <a:spLocks noGrp="1"/>
          </p:cNvSpPr>
          <p:nvPr>
            <p:ph type="title" hasCustomPrompt="1"/>
          </p:nvPr>
        </p:nvSpPr>
        <p:spPr>
          <a:xfrm>
            <a:off x="1030927" y="717176"/>
            <a:ext cx="4742117" cy="510989"/>
          </a:xfrm>
        </p:spPr>
        <p:txBody>
          <a:bodyPr anchor="t">
            <a:normAutofit/>
          </a:bodyPr>
          <a:lstStyle>
            <a:lvl1pPr>
              <a:defRPr sz="3200" b="1" i="0">
                <a:solidFill>
                  <a:srgbClr val="0B121F"/>
                </a:solidFill>
                <a:latin typeface="Arial" panose="020B0604020202020204" pitchFamily="34" charset="0"/>
                <a:cs typeface="Arial" panose="020B0604020202020204" pitchFamily="34" charset="0"/>
              </a:defRPr>
            </a:lvl1pPr>
          </a:lstStyle>
          <a:p>
            <a:r>
              <a:rPr lang="en-US" dirty="0"/>
              <a:t>Click to edit Header</a:t>
            </a:r>
          </a:p>
        </p:txBody>
      </p:sp>
      <p:sp>
        <p:nvSpPr>
          <p:cNvPr id="20" name="Content Placeholder 2">
            <a:extLst>
              <a:ext uri="{FF2B5EF4-FFF2-40B4-BE49-F238E27FC236}">
                <a16:creationId xmlns:a16="http://schemas.microsoft.com/office/drawing/2014/main" id="{F9EA4EEF-8A0B-0297-927D-9582238D5F30}"/>
              </a:ext>
            </a:extLst>
          </p:cNvPr>
          <p:cNvSpPr>
            <a:spLocks noGrp="1"/>
          </p:cNvSpPr>
          <p:nvPr>
            <p:ph sz="half" idx="10"/>
          </p:nvPr>
        </p:nvSpPr>
        <p:spPr>
          <a:xfrm>
            <a:off x="1030926" y="1825625"/>
            <a:ext cx="4742117" cy="4667250"/>
          </a:xfrm>
        </p:spPr>
        <p:txBody>
          <a:bodyPr>
            <a:normAutofit/>
          </a:bodyPr>
          <a:lstStyle>
            <a:lvl1pPr>
              <a:defRPr sz="1600">
                <a:solidFill>
                  <a:srgbClr val="0B121F"/>
                </a:solidFill>
                <a:latin typeface="Arial" panose="020B0604020202020204" pitchFamily="34" charset="0"/>
                <a:cs typeface="Arial" panose="020B0604020202020204" pitchFamily="34" charset="0"/>
              </a:defRPr>
            </a:lvl1pPr>
            <a:lvl2pPr>
              <a:defRPr sz="1600">
                <a:solidFill>
                  <a:srgbClr val="0B121F"/>
                </a:solidFill>
                <a:latin typeface="Arial" panose="020B0604020202020204" pitchFamily="34" charset="0"/>
                <a:cs typeface="Arial" panose="020B0604020202020204" pitchFamily="34" charset="0"/>
              </a:defRPr>
            </a:lvl2pPr>
            <a:lvl3pPr>
              <a:defRPr sz="1400">
                <a:solidFill>
                  <a:srgbClr val="0B121F"/>
                </a:solidFill>
                <a:latin typeface="Arial" panose="020B0604020202020204" pitchFamily="34" charset="0"/>
                <a:cs typeface="Arial" panose="020B0604020202020204" pitchFamily="34" charset="0"/>
              </a:defRPr>
            </a:lvl3pPr>
            <a:lvl4pPr>
              <a:defRPr sz="1400">
                <a:solidFill>
                  <a:srgbClr val="0B121F"/>
                </a:solidFill>
                <a:latin typeface="Arial" panose="020B0604020202020204" pitchFamily="34" charset="0"/>
                <a:cs typeface="Arial" panose="020B0604020202020204" pitchFamily="34" charset="0"/>
              </a:defRPr>
            </a:lvl4pPr>
            <a:lvl5pPr>
              <a:defRPr sz="1200">
                <a:solidFill>
                  <a:srgbClr val="0B121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2">
            <a:extLst>
              <a:ext uri="{FF2B5EF4-FFF2-40B4-BE49-F238E27FC236}">
                <a16:creationId xmlns:a16="http://schemas.microsoft.com/office/drawing/2014/main" id="{022E5350-6589-E76E-0669-090975EB02B7}"/>
              </a:ext>
            </a:extLst>
          </p:cNvPr>
          <p:cNvSpPr>
            <a:spLocks noGrp="1"/>
          </p:cNvSpPr>
          <p:nvPr>
            <p:ph type="body" sz="quarter" idx="11" hasCustomPrompt="1"/>
          </p:nvPr>
        </p:nvSpPr>
        <p:spPr>
          <a:xfrm>
            <a:off x="1030719" y="1263837"/>
            <a:ext cx="4742117" cy="511175"/>
          </a:xfrm>
        </p:spPr>
        <p:txBody>
          <a:bodyPr>
            <a:noAutofit/>
          </a:bodyPr>
          <a:lstStyle>
            <a:lvl1pPr marL="0" indent="0">
              <a:buNone/>
              <a:defRPr sz="1800" b="1" i="0">
                <a:solidFill>
                  <a:srgbClr val="A4167F"/>
                </a:solidFill>
                <a:latin typeface="Arial" panose="020B0604020202020204" pitchFamily="34" charset="0"/>
                <a:cs typeface="Arial" panose="020B0604020202020204" pitchFamily="34" charset="0"/>
              </a:defRPr>
            </a:lvl1pPr>
            <a:lvl2pPr marL="457200" indent="0">
              <a:buNone/>
              <a:defRPr sz="1800" b="1" i="0">
                <a:solidFill>
                  <a:srgbClr val="A8549B"/>
                </a:solidFill>
                <a:latin typeface="Arial" panose="020B0604020202020204" pitchFamily="34" charset="0"/>
                <a:cs typeface="Arial" panose="020B0604020202020204" pitchFamily="34" charset="0"/>
              </a:defRPr>
            </a:lvl2pPr>
            <a:lvl3pPr marL="914400" indent="0">
              <a:buNone/>
              <a:defRPr sz="1800" b="1" i="0">
                <a:solidFill>
                  <a:srgbClr val="A8549B"/>
                </a:solidFill>
                <a:latin typeface="Arial" panose="020B0604020202020204" pitchFamily="34" charset="0"/>
                <a:cs typeface="Arial" panose="020B0604020202020204" pitchFamily="34" charset="0"/>
              </a:defRPr>
            </a:lvl3pPr>
            <a:lvl4pPr marL="1371600" indent="0">
              <a:buNone/>
              <a:defRPr sz="1800" b="1" i="0">
                <a:solidFill>
                  <a:srgbClr val="A8549B"/>
                </a:solidFill>
                <a:latin typeface="Arial" panose="020B0604020202020204" pitchFamily="34" charset="0"/>
                <a:cs typeface="Arial" panose="020B0604020202020204" pitchFamily="34" charset="0"/>
              </a:defRPr>
            </a:lvl4pPr>
            <a:lvl5pPr marL="1828800" indent="0">
              <a:buNone/>
              <a:defRPr sz="1800" b="1" i="0">
                <a:solidFill>
                  <a:srgbClr val="A8549B"/>
                </a:solidFill>
                <a:latin typeface="Arial" panose="020B0604020202020204" pitchFamily="34" charset="0"/>
                <a:cs typeface="Arial" panose="020B0604020202020204" pitchFamily="34" charset="0"/>
              </a:defRPr>
            </a:lvl5pPr>
          </a:lstStyle>
          <a:p>
            <a:pPr lvl="0"/>
            <a:r>
              <a:rPr lang="en-GB" dirty="0"/>
              <a:t>Click to edit Sub header</a:t>
            </a:r>
            <a:endParaRPr lang="en-US" dirty="0"/>
          </a:p>
        </p:txBody>
      </p:sp>
      <p:grpSp>
        <p:nvGrpSpPr>
          <p:cNvPr id="13" name="Group 12">
            <a:extLst>
              <a:ext uri="{FF2B5EF4-FFF2-40B4-BE49-F238E27FC236}">
                <a16:creationId xmlns:a16="http://schemas.microsoft.com/office/drawing/2014/main" id="{41D21CE6-C562-6AA0-1EE0-C4158B5ECEF2}"/>
              </a:ext>
            </a:extLst>
          </p:cNvPr>
          <p:cNvGrpSpPr/>
          <p:nvPr userDrawn="1"/>
        </p:nvGrpSpPr>
        <p:grpSpPr>
          <a:xfrm>
            <a:off x="-1" y="0"/>
            <a:ext cx="675862" cy="6858000"/>
            <a:chOff x="-1" y="0"/>
            <a:chExt cx="675862" cy="6858000"/>
          </a:xfrm>
        </p:grpSpPr>
        <p:sp>
          <p:nvSpPr>
            <p:cNvPr id="2" name="Rectangle 1">
              <a:extLst>
                <a:ext uri="{FF2B5EF4-FFF2-40B4-BE49-F238E27FC236}">
                  <a16:creationId xmlns:a16="http://schemas.microsoft.com/office/drawing/2014/main" id="{EE1632FD-4291-161D-CEBF-0DCE7F794BC6}"/>
                </a:ext>
              </a:extLst>
            </p:cNvPr>
            <p:cNvSpPr/>
            <p:nvPr userDrawn="1"/>
          </p:nvSpPr>
          <p:spPr>
            <a:xfrm>
              <a:off x="0" y="0"/>
              <a:ext cx="675861" cy="6492875"/>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DCB839E-4161-795B-154D-A7958706210C}"/>
                </a:ext>
              </a:extLst>
            </p:cNvPr>
            <p:cNvSpPr/>
            <p:nvPr userDrawn="1"/>
          </p:nvSpPr>
          <p:spPr>
            <a:xfrm>
              <a:off x="0" y="6182139"/>
              <a:ext cx="675861" cy="675861"/>
            </a:xfrm>
            <a:prstGeom prst="ellipse">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5CF574-62AA-30A0-0A63-1B19CCB36BF6}"/>
                </a:ext>
              </a:extLst>
            </p:cNvPr>
            <p:cNvSpPr/>
            <p:nvPr userDrawn="1"/>
          </p:nvSpPr>
          <p:spPr>
            <a:xfrm>
              <a:off x="-1" y="6182138"/>
              <a:ext cx="352905" cy="675862"/>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B0D2F7-364C-90DE-7F94-3BD3687F61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904" y="6254609"/>
              <a:ext cx="352904" cy="369129"/>
            </a:xfrm>
            <a:prstGeom prst="rect">
              <a:avLst/>
            </a:prstGeom>
          </p:spPr>
        </p:pic>
      </p:grpSp>
      <p:sp>
        <p:nvSpPr>
          <p:cNvPr id="3" name="Picture Placeholder 22">
            <a:extLst>
              <a:ext uri="{FF2B5EF4-FFF2-40B4-BE49-F238E27FC236}">
                <a16:creationId xmlns:a16="http://schemas.microsoft.com/office/drawing/2014/main" id="{BFE4C3AC-4846-0E20-69ED-431C64009DD9}"/>
              </a:ext>
            </a:extLst>
          </p:cNvPr>
          <p:cNvSpPr>
            <a:spLocks noGrp="1"/>
          </p:cNvSpPr>
          <p:nvPr>
            <p:ph type="pic" sz="quarter" idx="13"/>
          </p:nvPr>
        </p:nvSpPr>
        <p:spPr>
          <a:xfrm>
            <a:off x="6096000" y="717175"/>
            <a:ext cx="5072062" cy="5775699"/>
          </a:xfrm>
        </p:spPr>
        <p:txBody>
          <a:bodyPr/>
          <a:lstStyle/>
          <a:p>
            <a:endParaRPr lang="en-US" dirty="0"/>
          </a:p>
        </p:txBody>
      </p:sp>
      <p:sp>
        <p:nvSpPr>
          <p:cNvPr id="15" name="Oval 14">
            <a:extLst>
              <a:ext uri="{FF2B5EF4-FFF2-40B4-BE49-F238E27FC236}">
                <a16:creationId xmlns:a16="http://schemas.microsoft.com/office/drawing/2014/main" id="{92C0D3C7-8A24-DB05-9059-476390904EF9}"/>
              </a:ext>
            </a:extLst>
          </p:cNvPr>
          <p:cNvSpPr/>
          <p:nvPr userDrawn="1"/>
        </p:nvSpPr>
        <p:spPr>
          <a:xfrm>
            <a:off x="11516136" y="6234446"/>
            <a:ext cx="494814" cy="494814"/>
          </a:xfrm>
          <a:prstGeom prst="ellipse">
            <a:avLst/>
          </a:prstGeom>
          <a:solidFill>
            <a:srgbClr val="A4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3A95EB2D-0E83-8328-8012-439F9BD3CFF3}"/>
              </a:ext>
            </a:extLst>
          </p:cNvPr>
          <p:cNvSpPr txBox="1">
            <a:spLocks/>
          </p:cNvSpPr>
          <p:nvPr userDrawn="1"/>
        </p:nvSpPr>
        <p:spPr>
          <a:xfrm>
            <a:off x="11516137" y="6299290"/>
            <a:ext cx="49481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EAAD1-AD64-4045-93A4-BB683477829A}" type="slidenum">
              <a:rPr lang="en-US" b="0" smtClean="0"/>
              <a:pPr/>
              <a:t>‹#›</a:t>
            </a:fld>
            <a:endParaRPr lang="en-US" b="0" dirty="0"/>
          </a:p>
        </p:txBody>
      </p:sp>
      <p:pic>
        <p:nvPicPr>
          <p:cNvPr id="9" name="Picture 8" descr="A blue and purple letter p&#10;&#10;Description automatically generated">
            <a:extLst>
              <a:ext uri="{FF2B5EF4-FFF2-40B4-BE49-F238E27FC236}">
                <a16:creationId xmlns:a16="http://schemas.microsoft.com/office/drawing/2014/main" id="{B3A8B769-1DD8-29FD-627B-6708FC3E5BE0}"/>
              </a:ext>
            </a:extLst>
          </p:cNvPr>
          <p:cNvPicPr>
            <a:picLocks noChangeAspect="1"/>
          </p:cNvPicPr>
          <p:nvPr userDrawn="1"/>
        </p:nvPicPr>
        <p:blipFill>
          <a:blip r:embed="rId3"/>
          <a:stretch>
            <a:fillRect/>
          </a:stretch>
        </p:blipFill>
        <p:spPr>
          <a:xfrm>
            <a:off x="171797" y="5453396"/>
            <a:ext cx="359011" cy="393615"/>
          </a:xfrm>
          <a:prstGeom prst="rect">
            <a:avLst/>
          </a:prstGeom>
        </p:spPr>
      </p:pic>
    </p:spTree>
    <p:extLst>
      <p:ext uri="{BB962C8B-B14F-4D97-AF65-F5344CB8AC3E}">
        <p14:creationId xmlns:p14="http://schemas.microsoft.com/office/powerpoint/2010/main" val="316191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39BF03-C9DF-C7D7-0C58-3F47626FBB13}"/>
              </a:ext>
            </a:extLst>
          </p:cNvPr>
          <p:cNvSpPr/>
          <p:nvPr userDrawn="1"/>
        </p:nvSpPr>
        <p:spPr>
          <a:xfrm>
            <a:off x="0" y="5599118"/>
            <a:ext cx="675861" cy="1258881"/>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42899E7-E25A-7161-ACC0-6D5D742D359E}"/>
              </a:ext>
            </a:extLst>
          </p:cNvPr>
          <p:cNvSpPr/>
          <p:nvPr userDrawn="1"/>
        </p:nvSpPr>
        <p:spPr>
          <a:xfrm>
            <a:off x="0" y="5256473"/>
            <a:ext cx="675861" cy="675861"/>
          </a:xfrm>
          <a:prstGeom prst="ellipse">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90203FC-3DA5-A9E4-87C6-CFB6EF413858}"/>
              </a:ext>
            </a:extLst>
          </p:cNvPr>
          <p:cNvSpPr/>
          <p:nvPr userDrawn="1"/>
        </p:nvSpPr>
        <p:spPr>
          <a:xfrm>
            <a:off x="-1" y="5256473"/>
            <a:ext cx="352905" cy="699108"/>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E12F27A-7880-E053-863A-43CF4AAC79B5}"/>
              </a:ext>
            </a:extLst>
          </p:cNvPr>
          <p:cNvSpPr>
            <a:spLocks noGrp="1"/>
          </p:cNvSpPr>
          <p:nvPr>
            <p:ph type="title" hasCustomPrompt="1"/>
          </p:nvPr>
        </p:nvSpPr>
        <p:spPr>
          <a:xfrm>
            <a:off x="1030747" y="717176"/>
            <a:ext cx="10130505" cy="510989"/>
          </a:xfrm>
        </p:spPr>
        <p:txBody>
          <a:bodyPr anchor="t">
            <a:normAutofit/>
          </a:bodyPr>
          <a:lstStyle>
            <a:lvl1pPr>
              <a:defRPr sz="3200" b="1" i="0">
                <a:solidFill>
                  <a:srgbClr val="0B121F"/>
                </a:solidFill>
                <a:latin typeface="Arial" panose="020B0604020202020204" pitchFamily="34" charset="0"/>
                <a:cs typeface="Arial" panose="020B0604020202020204" pitchFamily="34" charset="0"/>
              </a:defRPr>
            </a:lvl1pPr>
          </a:lstStyle>
          <a:p>
            <a:r>
              <a:rPr lang="en-US" dirty="0"/>
              <a:t>Click to edit Header</a:t>
            </a:r>
          </a:p>
        </p:txBody>
      </p:sp>
      <p:sp>
        <p:nvSpPr>
          <p:cNvPr id="20" name="Content Placeholder 2">
            <a:extLst>
              <a:ext uri="{FF2B5EF4-FFF2-40B4-BE49-F238E27FC236}">
                <a16:creationId xmlns:a16="http://schemas.microsoft.com/office/drawing/2014/main" id="{F9EA4EEF-8A0B-0297-927D-9582238D5F30}"/>
              </a:ext>
            </a:extLst>
          </p:cNvPr>
          <p:cNvSpPr>
            <a:spLocks noGrp="1"/>
          </p:cNvSpPr>
          <p:nvPr>
            <p:ph sz="half" idx="10"/>
          </p:nvPr>
        </p:nvSpPr>
        <p:spPr>
          <a:xfrm>
            <a:off x="1030746" y="1825625"/>
            <a:ext cx="10130505" cy="4667250"/>
          </a:xfrm>
        </p:spPr>
        <p:txBody>
          <a:bodyPr>
            <a:normAutofit/>
          </a:bodyPr>
          <a:lstStyle>
            <a:lvl1pPr>
              <a:defRPr sz="1600">
                <a:solidFill>
                  <a:srgbClr val="0B121F"/>
                </a:solidFill>
                <a:latin typeface="Arial" panose="020B0604020202020204" pitchFamily="34" charset="0"/>
                <a:cs typeface="Arial" panose="020B0604020202020204" pitchFamily="34" charset="0"/>
              </a:defRPr>
            </a:lvl1pPr>
            <a:lvl2pPr>
              <a:defRPr sz="1600">
                <a:solidFill>
                  <a:srgbClr val="0B121F"/>
                </a:solidFill>
                <a:latin typeface="Arial" panose="020B0604020202020204" pitchFamily="34" charset="0"/>
                <a:cs typeface="Arial" panose="020B0604020202020204" pitchFamily="34" charset="0"/>
              </a:defRPr>
            </a:lvl2pPr>
            <a:lvl3pPr>
              <a:defRPr sz="1400">
                <a:solidFill>
                  <a:srgbClr val="0B121F"/>
                </a:solidFill>
                <a:latin typeface="Arial" panose="020B0604020202020204" pitchFamily="34" charset="0"/>
                <a:cs typeface="Arial" panose="020B0604020202020204" pitchFamily="34" charset="0"/>
              </a:defRPr>
            </a:lvl3pPr>
            <a:lvl4pPr>
              <a:defRPr sz="1400">
                <a:solidFill>
                  <a:srgbClr val="0B121F"/>
                </a:solidFill>
                <a:latin typeface="Arial" panose="020B0604020202020204" pitchFamily="34" charset="0"/>
                <a:cs typeface="Arial" panose="020B0604020202020204" pitchFamily="34" charset="0"/>
              </a:defRPr>
            </a:lvl4pPr>
            <a:lvl5pPr>
              <a:defRPr sz="1200">
                <a:solidFill>
                  <a:srgbClr val="0B121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2">
            <a:extLst>
              <a:ext uri="{FF2B5EF4-FFF2-40B4-BE49-F238E27FC236}">
                <a16:creationId xmlns:a16="http://schemas.microsoft.com/office/drawing/2014/main" id="{022E5350-6589-E76E-0669-090975EB02B7}"/>
              </a:ext>
            </a:extLst>
          </p:cNvPr>
          <p:cNvSpPr>
            <a:spLocks noGrp="1"/>
          </p:cNvSpPr>
          <p:nvPr>
            <p:ph type="body" sz="quarter" idx="11" hasCustomPrompt="1"/>
          </p:nvPr>
        </p:nvSpPr>
        <p:spPr>
          <a:xfrm>
            <a:off x="1030746" y="1263837"/>
            <a:ext cx="10130787" cy="511175"/>
          </a:xfrm>
        </p:spPr>
        <p:txBody>
          <a:bodyPr>
            <a:noAutofit/>
          </a:bodyPr>
          <a:lstStyle>
            <a:lvl1pPr marL="0" indent="0">
              <a:buNone/>
              <a:defRPr sz="1800" b="1" i="0">
                <a:solidFill>
                  <a:srgbClr val="A4167F"/>
                </a:solidFill>
                <a:latin typeface="Arial" panose="020B0604020202020204" pitchFamily="34" charset="0"/>
                <a:cs typeface="Arial" panose="020B0604020202020204" pitchFamily="34" charset="0"/>
              </a:defRPr>
            </a:lvl1pPr>
            <a:lvl2pPr marL="457200" indent="0">
              <a:buNone/>
              <a:defRPr sz="1800" b="1" i="0">
                <a:solidFill>
                  <a:srgbClr val="A8549B"/>
                </a:solidFill>
                <a:latin typeface="Arial" panose="020B0604020202020204" pitchFamily="34" charset="0"/>
                <a:cs typeface="Arial" panose="020B0604020202020204" pitchFamily="34" charset="0"/>
              </a:defRPr>
            </a:lvl2pPr>
            <a:lvl3pPr marL="914400" indent="0">
              <a:buNone/>
              <a:defRPr sz="1800" b="1" i="0">
                <a:solidFill>
                  <a:srgbClr val="A8549B"/>
                </a:solidFill>
                <a:latin typeface="Arial" panose="020B0604020202020204" pitchFamily="34" charset="0"/>
                <a:cs typeface="Arial" panose="020B0604020202020204" pitchFamily="34" charset="0"/>
              </a:defRPr>
            </a:lvl3pPr>
            <a:lvl4pPr marL="1371600" indent="0">
              <a:buNone/>
              <a:defRPr sz="1800" b="1" i="0">
                <a:solidFill>
                  <a:srgbClr val="A8549B"/>
                </a:solidFill>
                <a:latin typeface="Arial" panose="020B0604020202020204" pitchFamily="34" charset="0"/>
                <a:cs typeface="Arial" panose="020B0604020202020204" pitchFamily="34" charset="0"/>
              </a:defRPr>
            </a:lvl4pPr>
            <a:lvl5pPr marL="1828800" indent="0">
              <a:buNone/>
              <a:defRPr sz="1800" b="1" i="0">
                <a:solidFill>
                  <a:srgbClr val="A8549B"/>
                </a:solidFill>
                <a:latin typeface="Arial" panose="020B0604020202020204" pitchFamily="34" charset="0"/>
                <a:cs typeface="Arial" panose="020B0604020202020204" pitchFamily="34" charset="0"/>
              </a:defRPr>
            </a:lvl5pPr>
          </a:lstStyle>
          <a:p>
            <a:pPr lvl="0"/>
            <a:r>
              <a:rPr lang="en-GB" dirty="0"/>
              <a:t>Click to edit Sub header</a:t>
            </a:r>
            <a:endParaRPr lang="en-US" dirty="0"/>
          </a:p>
        </p:txBody>
      </p:sp>
      <p:pic>
        <p:nvPicPr>
          <p:cNvPr id="4" name="Picture 3">
            <a:extLst>
              <a:ext uri="{FF2B5EF4-FFF2-40B4-BE49-F238E27FC236}">
                <a16:creationId xmlns:a16="http://schemas.microsoft.com/office/drawing/2014/main" id="{F3B0D2F7-364C-90DE-7F94-3BD3687F61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904" y="6254609"/>
            <a:ext cx="352904" cy="369129"/>
          </a:xfrm>
          <a:prstGeom prst="rect">
            <a:avLst/>
          </a:prstGeom>
        </p:spPr>
      </p:pic>
      <p:sp>
        <p:nvSpPr>
          <p:cNvPr id="13" name="Oval 12">
            <a:extLst>
              <a:ext uri="{FF2B5EF4-FFF2-40B4-BE49-F238E27FC236}">
                <a16:creationId xmlns:a16="http://schemas.microsoft.com/office/drawing/2014/main" id="{3D14194D-4CF3-12AF-39CC-85137B81F781}"/>
              </a:ext>
            </a:extLst>
          </p:cNvPr>
          <p:cNvSpPr/>
          <p:nvPr userDrawn="1"/>
        </p:nvSpPr>
        <p:spPr>
          <a:xfrm>
            <a:off x="11516136" y="6234446"/>
            <a:ext cx="494814" cy="494814"/>
          </a:xfrm>
          <a:prstGeom prst="ellipse">
            <a:avLst/>
          </a:prstGeom>
          <a:solidFill>
            <a:srgbClr val="A4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1A942A8B-C18B-059F-5B72-8BB4F641BB46}"/>
              </a:ext>
            </a:extLst>
          </p:cNvPr>
          <p:cNvSpPr txBox="1">
            <a:spLocks/>
          </p:cNvSpPr>
          <p:nvPr userDrawn="1"/>
        </p:nvSpPr>
        <p:spPr>
          <a:xfrm>
            <a:off x="11516137" y="6299290"/>
            <a:ext cx="49481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EAAD1-AD64-4045-93A4-BB683477829A}" type="slidenum">
              <a:rPr lang="en-US" b="0" smtClean="0"/>
              <a:pPr/>
              <a:t>‹#›</a:t>
            </a:fld>
            <a:endParaRPr lang="en-US" b="0" dirty="0"/>
          </a:p>
        </p:txBody>
      </p:sp>
      <p:pic>
        <p:nvPicPr>
          <p:cNvPr id="5" name="Picture 4" descr="A blue and purple letter p&#10;&#10;Description automatically generated">
            <a:extLst>
              <a:ext uri="{FF2B5EF4-FFF2-40B4-BE49-F238E27FC236}">
                <a16:creationId xmlns:a16="http://schemas.microsoft.com/office/drawing/2014/main" id="{1CD14FB6-4FE3-3081-7294-2DE708AD9859}"/>
              </a:ext>
            </a:extLst>
          </p:cNvPr>
          <p:cNvPicPr>
            <a:picLocks noChangeAspect="1"/>
          </p:cNvPicPr>
          <p:nvPr userDrawn="1"/>
        </p:nvPicPr>
        <p:blipFill>
          <a:blip r:embed="rId3"/>
          <a:stretch>
            <a:fillRect/>
          </a:stretch>
        </p:blipFill>
        <p:spPr>
          <a:xfrm>
            <a:off x="171797" y="5453396"/>
            <a:ext cx="359011" cy="393615"/>
          </a:xfrm>
          <a:prstGeom prst="rect">
            <a:avLst/>
          </a:prstGeom>
        </p:spPr>
      </p:pic>
    </p:spTree>
    <p:extLst>
      <p:ext uri="{BB962C8B-B14F-4D97-AF65-F5344CB8AC3E}">
        <p14:creationId xmlns:p14="http://schemas.microsoft.com/office/powerpoint/2010/main" val="392267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Im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B5D0F6-6D28-5114-022B-33D62A028C0B}"/>
              </a:ext>
            </a:extLst>
          </p:cNvPr>
          <p:cNvSpPr/>
          <p:nvPr userDrawn="1"/>
        </p:nvSpPr>
        <p:spPr>
          <a:xfrm>
            <a:off x="0" y="5599118"/>
            <a:ext cx="675861" cy="1258881"/>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9C26E87C-ADE3-1692-E4F0-A9D758616792}"/>
              </a:ext>
            </a:extLst>
          </p:cNvPr>
          <p:cNvSpPr/>
          <p:nvPr userDrawn="1"/>
        </p:nvSpPr>
        <p:spPr>
          <a:xfrm>
            <a:off x="0" y="5256473"/>
            <a:ext cx="675861" cy="675861"/>
          </a:xfrm>
          <a:prstGeom prst="ellipse">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6390976-FB9A-AE38-B8F2-04EA9379913A}"/>
              </a:ext>
            </a:extLst>
          </p:cNvPr>
          <p:cNvSpPr/>
          <p:nvPr userDrawn="1"/>
        </p:nvSpPr>
        <p:spPr>
          <a:xfrm>
            <a:off x="-1" y="5256473"/>
            <a:ext cx="352905" cy="699108"/>
          </a:xfrm>
          <a:prstGeom prst="rect">
            <a:avLst/>
          </a:prstGeom>
          <a:solidFill>
            <a:srgbClr val="0B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6748217-725B-9E71-A0EA-F555161454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904" y="6254609"/>
            <a:ext cx="352904" cy="369129"/>
          </a:xfrm>
          <a:prstGeom prst="rect">
            <a:avLst/>
          </a:prstGeom>
        </p:spPr>
      </p:pic>
      <p:sp>
        <p:nvSpPr>
          <p:cNvPr id="22" name="Picture Placeholder 22">
            <a:extLst>
              <a:ext uri="{FF2B5EF4-FFF2-40B4-BE49-F238E27FC236}">
                <a16:creationId xmlns:a16="http://schemas.microsoft.com/office/drawing/2014/main" id="{E731AEC5-24B4-AD1C-35D6-9F3377B0770A}"/>
              </a:ext>
            </a:extLst>
          </p:cNvPr>
          <p:cNvSpPr>
            <a:spLocks noGrp="1"/>
          </p:cNvSpPr>
          <p:nvPr>
            <p:ph type="pic" sz="quarter" idx="14"/>
          </p:nvPr>
        </p:nvSpPr>
        <p:spPr>
          <a:xfrm>
            <a:off x="1030719" y="717174"/>
            <a:ext cx="5072062" cy="5775699"/>
          </a:xfrm>
        </p:spPr>
        <p:txBody>
          <a:bodyPr/>
          <a:lstStyle/>
          <a:p>
            <a:endParaRPr lang="en-US" dirty="0"/>
          </a:p>
        </p:txBody>
      </p:sp>
      <p:sp>
        <p:nvSpPr>
          <p:cNvPr id="23" name="Title 1">
            <a:extLst>
              <a:ext uri="{FF2B5EF4-FFF2-40B4-BE49-F238E27FC236}">
                <a16:creationId xmlns:a16="http://schemas.microsoft.com/office/drawing/2014/main" id="{644ECE7F-675C-B450-3638-1B38A48FB0D3}"/>
              </a:ext>
            </a:extLst>
          </p:cNvPr>
          <p:cNvSpPr>
            <a:spLocks noGrp="1"/>
          </p:cNvSpPr>
          <p:nvPr>
            <p:ph type="title" hasCustomPrompt="1"/>
          </p:nvPr>
        </p:nvSpPr>
        <p:spPr>
          <a:xfrm>
            <a:off x="6419165" y="717176"/>
            <a:ext cx="4742117" cy="510989"/>
          </a:xfrm>
        </p:spPr>
        <p:txBody>
          <a:bodyPr anchor="t">
            <a:normAutofit/>
          </a:bodyPr>
          <a:lstStyle>
            <a:lvl1pPr>
              <a:defRPr sz="3200" b="1" i="0">
                <a:solidFill>
                  <a:srgbClr val="0B121F"/>
                </a:solidFill>
                <a:latin typeface="Arial" panose="020B0604020202020204" pitchFamily="34" charset="0"/>
                <a:cs typeface="Arial" panose="020B0604020202020204" pitchFamily="34" charset="0"/>
              </a:defRPr>
            </a:lvl1pPr>
          </a:lstStyle>
          <a:p>
            <a:r>
              <a:rPr lang="en-US" dirty="0"/>
              <a:t>Click to edit Header</a:t>
            </a:r>
          </a:p>
        </p:txBody>
      </p:sp>
      <p:sp>
        <p:nvSpPr>
          <p:cNvPr id="25" name="Content Placeholder 2">
            <a:extLst>
              <a:ext uri="{FF2B5EF4-FFF2-40B4-BE49-F238E27FC236}">
                <a16:creationId xmlns:a16="http://schemas.microsoft.com/office/drawing/2014/main" id="{B0305B8B-A761-87A7-01F6-14D426CC7FF4}"/>
              </a:ext>
            </a:extLst>
          </p:cNvPr>
          <p:cNvSpPr>
            <a:spLocks noGrp="1"/>
          </p:cNvSpPr>
          <p:nvPr>
            <p:ph sz="half" idx="10"/>
          </p:nvPr>
        </p:nvSpPr>
        <p:spPr>
          <a:xfrm>
            <a:off x="6419164" y="1825625"/>
            <a:ext cx="4742117" cy="4667250"/>
          </a:xfrm>
        </p:spPr>
        <p:txBody>
          <a:bodyPr>
            <a:normAutofit/>
          </a:bodyPr>
          <a:lstStyle>
            <a:lvl1pPr>
              <a:defRPr sz="1600">
                <a:solidFill>
                  <a:srgbClr val="0B121F"/>
                </a:solidFill>
                <a:latin typeface="Arial" panose="020B0604020202020204" pitchFamily="34" charset="0"/>
                <a:cs typeface="Arial" panose="020B0604020202020204" pitchFamily="34" charset="0"/>
              </a:defRPr>
            </a:lvl1pPr>
            <a:lvl2pPr>
              <a:defRPr sz="1600">
                <a:solidFill>
                  <a:srgbClr val="0B121F"/>
                </a:solidFill>
                <a:latin typeface="Arial" panose="020B0604020202020204" pitchFamily="34" charset="0"/>
                <a:cs typeface="Arial" panose="020B0604020202020204" pitchFamily="34" charset="0"/>
              </a:defRPr>
            </a:lvl2pPr>
            <a:lvl3pPr>
              <a:defRPr sz="1400">
                <a:solidFill>
                  <a:srgbClr val="0B121F"/>
                </a:solidFill>
                <a:latin typeface="Arial" panose="020B0604020202020204" pitchFamily="34" charset="0"/>
                <a:cs typeface="Arial" panose="020B0604020202020204" pitchFamily="34" charset="0"/>
              </a:defRPr>
            </a:lvl3pPr>
            <a:lvl4pPr>
              <a:defRPr sz="1400">
                <a:solidFill>
                  <a:srgbClr val="0B121F"/>
                </a:solidFill>
                <a:latin typeface="Arial" panose="020B0604020202020204" pitchFamily="34" charset="0"/>
                <a:cs typeface="Arial" panose="020B0604020202020204" pitchFamily="34" charset="0"/>
              </a:defRPr>
            </a:lvl4pPr>
            <a:lvl5pPr>
              <a:defRPr sz="1200">
                <a:solidFill>
                  <a:srgbClr val="0B121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2">
            <a:extLst>
              <a:ext uri="{FF2B5EF4-FFF2-40B4-BE49-F238E27FC236}">
                <a16:creationId xmlns:a16="http://schemas.microsoft.com/office/drawing/2014/main" id="{48619686-9DD3-8479-0917-F1DF61308F16}"/>
              </a:ext>
            </a:extLst>
          </p:cNvPr>
          <p:cNvSpPr>
            <a:spLocks noGrp="1"/>
          </p:cNvSpPr>
          <p:nvPr>
            <p:ph type="body" sz="quarter" idx="11" hasCustomPrompt="1"/>
          </p:nvPr>
        </p:nvSpPr>
        <p:spPr>
          <a:xfrm>
            <a:off x="6418957" y="1263837"/>
            <a:ext cx="4742117" cy="511175"/>
          </a:xfrm>
        </p:spPr>
        <p:txBody>
          <a:bodyPr>
            <a:noAutofit/>
          </a:bodyPr>
          <a:lstStyle>
            <a:lvl1pPr marL="0" indent="0">
              <a:buNone/>
              <a:defRPr sz="1800" b="1" i="0">
                <a:solidFill>
                  <a:srgbClr val="A4167F"/>
                </a:solidFill>
                <a:latin typeface="Arial" panose="020B0604020202020204" pitchFamily="34" charset="0"/>
                <a:cs typeface="Arial" panose="020B0604020202020204" pitchFamily="34" charset="0"/>
              </a:defRPr>
            </a:lvl1pPr>
            <a:lvl2pPr marL="457200" indent="0">
              <a:buNone/>
              <a:defRPr sz="1800" b="1" i="0">
                <a:solidFill>
                  <a:srgbClr val="A8549B"/>
                </a:solidFill>
                <a:latin typeface="Arial" panose="020B0604020202020204" pitchFamily="34" charset="0"/>
                <a:cs typeface="Arial" panose="020B0604020202020204" pitchFamily="34" charset="0"/>
              </a:defRPr>
            </a:lvl2pPr>
            <a:lvl3pPr marL="914400" indent="0">
              <a:buNone/>
              <a:defRPr sz="1800" b="1" i="0">
                <a:solidFill>
                  <a:srgbClr val="A8549B"/>
                </a:solidFill>
                <a:latin typeface="Arial" panose="020B0604020202020204" pitchFamily="34" charset="0"/>
                <a:cs typeface="Arial" panose="020B0604020202020204" pitchFamily="34" charset="0"/>
              </a:defRPr>
            </a:lvl3pPr>
            <a:lvl4pPr marL="1371600" indent="0">
              <a:buNone/>
              <a:defRPr sz="1800" b="1" i="0">
                <a:solidFill>
                  <a:srgbClr val="A8549B"/>
                </a:solidFill>
                <a:latin typeface="Arial" panose="020B0604020202020204" pitchFamily="34" charset="0"/>
                <a:cs typeface="Arial" panose="020B0604020202020204" pitchFamily="34" charset="0"/>
              </a:defRPr>
            </a:lvl4pPr>
            <a:lvl5pPr marL="1828800" indent="0">
              <a:buNone/>
              <a:defRPr sz="1800" b="1" i="0">
                <a:solidFill>
                  <a:srgbClr val="A8549B"/>
                </a:solidFill>
                <a:latin typeface="Arial" panose="020B0604020202020204" pitchFamily="34" charset="0"/>
                <a:cs typeface="Arial" panose="020B0604020202020204" pitchFamily="34" charset="0"/>
              </a:defRPr>
            </a:lvl5pPr>
          </a:lstStyle>
          <a:p>
            <a:pPr lvl="0"/>
            <a:r>
              <a:rPr lang="en-GB" dirty="0"/>
              <a:t>Click to edit Sub header</a:t>
            </a:r>
            <a:endParaRPr lang="en-US" dirty="0"/>
          </a:p>
        </p:txBody>
      </p:sp>
      <p:sp>
        <p:nvSpPr>
          <p:cNvPr id="6" name="Oval 5">
            <a:extLst>
              <a:ext uri="{FF2B5EF4-FFF2-40B4-BE49-F238E27FC236}">
                <a16:creationId xmlns:a16="http://schemas.microsoft.com/office/drawing/2014/main" id="{165F13C1-4540-4130-E24B-610D7689E0BE}"/>
              </a:ext>
            </a:extLst>
          </p:cNvPr>
          <p:cNvSpPr/>
          <p:nvPr userDrawn="1"/>
        </p:nvSpPr>
        <p:spPr>
          <a:xfrm>
            <a:off x="11516136" y="6234446"/>
            <a:ext cx="494814" cy="494814"/>
          </a:xfrm>
          <a:prstGeom prst="ellipse">
            <a:avLst/>
          </a:prstGeom>
          <a:solidFill>
            <a:srgbClr val="A4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2892E142-C1A1-6024-EEAF-972D8E29B94D}"/>
              </a:ext>
            </a:extLst>
          </p:cNvPr>
          <p:cNvSpPr txBox="1">
            <a:spLocks/>
          </p:cNvSpPr>
          <p:nvPr userDrawn="1"/>
        </p:nvSpPr>
        <p:spPr>
          <a:xfrm>
            <a:off x="11516137" y="6299290"/>
            <a:ext cx="49481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5EAAD1-AD64-4045-93A4-BB683477829A}" type="slidenum">
              <a:rPr lang="en-US" b="0" smtClean="0"/>
              <a:pPr/>
              <a:t>‹#›</a:t>
            </a:fld>
            <a:endParaRPr lang="en-US" b="0" dirty="0"/>
          </a:p>
        </p:txBody>
      </p:sp>
      <p:pic>
        <p:nvPicPr>
          <p:cNvPr id="9" name="Picture 8" descr="A blue and purple letter p&#10;&#10;Description automatically generated">
            <a:extLst>
              <a:ext uri="{FF2B5EF4-FFF2-40B4-BE49-F238E27FC236}">
                <a16:creationId xmlns:a16="http://schemas.microsoft.com/office/drawing/2014/main" id="{2C1BF6DA-76E5-1B0F-20EB-8E7F9CAE334F}"/>
              </a:ext>
            </a:extLst>
          </p:cNvPr>
          <p:cNvPicPr>
            <a:picLocks noChangeAspect="1"/>
          </p:cNvPicPr>
          <p:nvPr userDrawn="1"/>
        </p:nvPicPr>
        <p:blipFill>
          <a:blip r:embed="rId3"/>
          <a:stretch>
            <a:fillRect/>
          </a:stretch>
        </p:blipFill>
        <p:spPr>
          <a:xfrm>
            <a:off x="171797" y="5453396"/>
            <a:ext cx="359011" cy="393615"/>
          </a:xfrm>
          <a:prstGeom prst="rect">
            <a:avLst/>
          </a:prstGeom>
        </p:spPr>
      </p:pic>
    </p:spTree>
    <p:extLst>
      <p:ext uri="{BB962C8B-B14F-4D97-AF65-F5344CB8AC3E}">
        <p14:creationId xmlns:p14="http://schemas.microsoft.com/office/powerpoint/2010/main" val="377508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B8909-D7D5-C4F5-54AD-619385FE9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4217D0-6029-62B1-87C4-D6A098B3A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F6DD86-77AF-84C0-A408-59978E690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29127-C070-3D49-9BBE-88085B95B3EF}" type="datetimeFigureOut">
              <a:rPr lang="en-US" smtClean="0"/>
              <a:t>3/25/2026</a:t>
            </a:fld>
            <a:endParaRPr lang="en-US" dirty="0"/>
          </a:p>
        </p:txBody>
      </p:sp>
      <p:sp>
        <p:nvSpPr>
          <p:cNvPr id="5" name="Footer Placeholder 4">
            <a:extLst>
              <a:ext uri="{FF2B5EF4-FFF2-40B4-BE49-F238E27FC236}">
                <a16:creationId xmlns:a16="http://schemas.microsoft.com/office/drawing/2014/main" id="{87538073-9DD1-0065-26A8-A42735885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C3BF54D7-29A6-8697-8B89-2DF14578F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11493-D890-6A49-8373-6C63C4119895}" type="slidenum">
              <a:rPr lang="en-US" smtClean="0"/>
              <a:t>‹#›</a:t>
            </a:fld>
            <a:endParaRPr lang="en-US" dirty="0"/>
          </a:p>
        </p:txBody>
      </p:sp>
    </p:spTree>
    <p:extLst>
      <p:ext uri="{BB962C8B-B14F-4D97-AF65-F5344CB8AC3E}">
        <p14:creationId xmlns:p14="http://schemas.microsoft.com/office/powerpoint/2010/main" val="3166233306"/>
      </p:ext>
    </p:extLst>
  </p:cSld>
  <p:clrMap bg1="lt1" tx1="dk1" bg2="lt2" tx2="dk2" accent1="accent1" accent2="accent2" accent3="accent3" accent4="accent4" accent5="accent5" accent6="accent6" hlink="hlink" folHlink="folHlink"/>
  <p:sldLayoutIdLst>
    <p:sldLayoutId id="2147483675" r:id="rId1"/>
    <p:sldLayoutId id="2147483660" r:id="rId2"/>
    <p:sldLayoutId id="2147483662" r:id="rId3"/>
    <p:sldLayoutId id="2147483651" r:id="rId4"/>
    <p:sldLayoutId id="2147483664" r:id="rId5"/>
    <p:sldLayoutId id="2147483667" r:id="rId6"/>
    <p:sldLayoutId id="2147483668" r:id="rId7"/>
    <p:sldLayoutId id="2147483669" r:id="rId8"/>
    <p:sldLayoutId id="2147483670" r:id="rId9"/>
    <p:sldLayoutId id="2147483673"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563E-C198-8F77-3365-80FF9938F239}"/>
              </a:ext>
            </a:extLst>
          </p:cNvPr>
          <p:cNvSpPr>
            <a:spLocks noGrp="1"/>
          </p:cNvSpPr>
          <p:nvPr>
            <p:ph type="ctrTitle"/>
          </p:nvPr>
        </p:nvSpPr>
        <p:spPr/>
        <p:txBody>
          <a:bodyPr/>
          <a:lstStyle/>
          <a:p>
            <a:r>
              <a:rPr lang="en-US" dirty="0"/>
              <a:t>Corporate Social Responsibility Report 2025.</a:t>
            </a:r>
          </a:p>
        </p:txBody>
      </p:sp>
    </p:spTree>
    <p:extLst>
      <p:ext uri="{BB962C8B-B14F-4D97-AF65-F5344CB8AC3E}">
        <p14:creationId xmlns:p14="http://schemas.microsoft.com/office/powerpoint/2010/main" val="78523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F1A03-AE66-9F75-1E91-CBE7D5DAF8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53FFB1-3F3F-DFCC-2985-2ADACFF36F17}"/>
              </a:ext>
            </a:extLst>
          </p:cNvPr>
          <p:cNvSpPr>
            <a:spLocks noGrp="1"/>
          </p:cNvSpPr>
          <p:nvPr>
            <p:ph type="ctrTitle"/>
          </p:nvPr>
        </p:nvSpPr>
        <p:spPr>
          <a:xfrm>
            <a:off x="827718" y="3260815"/>
            <a:ext cx="7633110" cy="1039277"/>
          </a:xfrm>
        </p:spPr>
        <p:txBody>
          <a:bodyPr>
            <a:normAutofit/>
          </a:bodyPr>
          <a:lstStyle/>
          <a:p>
            <a:r>
              <a:rPr lang="en-US" dirty="0"/>
              <a:t>PJL Sustainability Strategies</a:t>
            </a:r>
          </a:p>
        </p:txBody>
      </p:sp>
    </p:spTree>
    <p:extLst>
      <p:ext uri="{BB962C8B-B14F-4D97-AF65-F5344CB8AC3E}">
        <p14:creationId xmlns:p14="http://schemas.microsoft.com/office/powerpoint/2010/main" val="161678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53310-F7A0-15DB-B59C-33593C97CE4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D5F0403-1E09-B0EB-AE16-D02B979C6B47}"/>
              </a:ext>
            </a:extLst>
          </p:cNvPr>
          <p:cNvSpPr txBox="1"/>
          <p:nvPr/>
        </p:nvSpPr>
        <p:spPr>
          <a:xfrm>
            <a:off x="889678" y="177281"/>
            <a:ext cx="6861528" cy="584775"/>
          </a:xfrm>
          <a:prstGeom prst="rect">
            <a:avLst/>
          </a:prstGeom>
          <a:noFill/>
        </p:spPr>
        <p:txBody>
          <a:bodyPr wrap="square" rtlCol="0">
            <a:spAutoFit/>
          </a:bodyPr>
          <a:lstStyle/>
          <a:p>
            <a:pPr>
              <a:spcAft>
                <a:spcPts val="600"/>
              </a:spcAft>
            </a:pPr>
            <a:r>
              <a:rPr lang="en-GB" sz="3200" b="1" dirty="0">
                <a:latin typeface="Lexend Deca" pitchFamily="2" charset="0"/>
              </a:rPr>
              <a:t>Sustainability Strategy</a:t>
            </a:r>
          </a:p>
        </p:txBody>
      </p:sp>
      <p:graphicFrame>
        <p:nvGraphicFramePr>
          <p:cNvPr id="6" name="Diagram 5">
            <a:extLst>
              <a:ext uri="{FF2B5EF4-FFF2-40B4-BE49-F238E27FC236}">
                <a16:creationId xmlns:a16="http://schemas.microsoft.com/office/drawing/2014/main" id="{8C83F371-048E-E1A4-8773-17A223AC9B02}"/>
              </a:ext>
            </a:extLst>
          </p:cNvPr>
          <p:cNvGraphicFramePr/>
          <p:nvPr>
            <p:extLst>
              <p:ext uri="{D42A27DB-BD31-4B8C-83A1-F6EECF244321}">
                <p14:modId xmlns:p14="http://schemas.microsoft.com/office/powerpoint/2010/main" val="3791532933"/>
              </p:ext>
            </p:extLst>
          </p:nvPr>
        </p:nvGraphicFramePr>
        <p:xfrm>
          <a:off x="2814084" y="1233377"/>
          <a:ext cx="7345916" cy="490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3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D594-7E2B-1B0E-597D-7F846A1222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438002-61DB-412E-D753-5BA7DE70BC9D}"/>
              </a:ext>
            </a:extLst>
          </p:cNvPr>
          <p:cNvSpPr txBox="1"/>
          <p:nvPr/>
        </p:nvSpPr>
        <p:spPr>
          <a:xfrm>
            <a:off x="775623" y="90835"/>
            <a:ext cx="10640754"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latin typeface="Lexend Deca" pitchFamily="2" charset="0"/>
                <a:ea typeface="+mj-ea"/>
                <a:cs typeface="+mj-cs"/>
              </a:rPr>
              <a:t>Stakeholder Impact Assessment</a:t>
            </a:r>
          </a:p>
        </p:txBody>
      </p:sp>
      <p:graphicFrame>
        <p:nvGraphicFramePr>
          <p:cNvPr id="3" name="Table 4">
            <a:extLst>
              <a:ext uri="{FF2B5EF4-FFF2-40B4-BE49-F238E27FC236}">
                <a16:creationId xmlns:a16="http://schemas.microsoft.com/office/drawing/2014/main" id="{10AFCCBF-C2FD-4908-FCCD-8A4D41A7A320}"/>
              </a:ext>
            </a:extLst>
          </p:cNvPr>
          <p:cNvGraphicFramePr>
            <a:graphicFrameLocks noGrp="1"/>
          </p:cNvGraphicFramePr>
          <p:nvPr>
            <p:extLst>
              <p:ext uri="{D42A27DB-BD31-4B8C-83A1-F6EECF244321}">
                <p14:modId xmlns:p14="http://schemas.microsoft.com/office/powerpoint/2010/main" val="1899280919"/>
              </p:ext>
            </p:extLst>
          </p:nvPr>
        </p:nvGraphicFramePr>
        <p:xfrm>
          <a:off x="930077" y="1192106"/>
          <a:ext cx="10555908" cy="3989053"/>
        </p:xfrm>
        <a:graphic>
          <a:graphicData uri="http://schemas.openxmlformats.org/drawingml/2006/table">
            <a:tbl>
              <a:tblPr firstRow="1" bandRow="1">
                <a:noFill/>
                <a:tableStyleId>{C083E6E3-FA7D-4D7B-A595-EF9225AFEA82}</a:tableStyleId>
              </a:tblPr>
              <a:tblGrid>
                <a:gridCol w="1253034">
                  <a:extLst>
                    <a:ext uri="{9D8B030D-6E8A-4147-A177-3AD203B41FA5}">
                      <a16:colId xmlns:a16="http://schemas.microsoft.com/office/drawing/2014/main" val="3551232585"/>
                    </a:ext>
                  </a:extLst>
                </a:gridCol>
                <a:gridCol w="1741275">
                  <a:extLst>
                    <a:ext uri="{9D8B030D-6E8A-4147-A177-3AD203B41FA5}">
                      <a16:colId xmlns:a16="http://schemas.microsoft.com/office/drawing/2014/main" val="3716080885"/>
                    </a:ext>
                  </a:extLst>
                </a:gridCol>
                <a:gridCol w="1677745">
                  <a:extLst>
                    <a:ext uri="{9D8B030D-6E8A-4147-A177-3AD203B41FA5}">
                      <a16:colId xmlns:a16="http://schemas.microsoft.com/office/drawing/2014/main" val="456260973"/>
                    </a:ext>
                  </a:extLst>
                </a:gridCol>
                <a:gridCol w="1534781">
                  <a:extLst>
                    <a:ext uri="{9D8B030D-6E8A-4147-A177-3AD203B41FA5}">
                      <a16:colId xmlns:a16="http://schemas.microsoft.com/office/drawing/2014/main" val="3617005240"/>
                    </a:ext>
                  </a:extLst>
                </a:gridCol>
                <a:gridCol w="1484766">
                  <a:extLst>
                    <a:ext uri="{9D8B030D-6E8A-4147-A177-3AD203B41FA5}">
                      <a16:colId xmlns:a16="http://schemas.microsoft.com/office/drawing/2014/main" val="3078424568"/>
                    </a:ext>
                  </a:extLst>
                </a:gridCol>
                <a:gridCol w="1644647">
                  <a:extLst>
                    <a:ext uri="{9D8B030D-6E8A-4147-A177-3AD203B41FA5}">
                      <a16:colId xmlns:a16="http://schemas.microsoft.com/office/drawing/2014/main" val="385712184"/>
                    </a:ext>
                  </a:extLst>
                </a:gridCol>
                <a:gridCol w="1219660">
                  <a:extLst>
                    <a:ext uri="{9D8B030D-6E8A-4147-A177-3AD203B41FA5}">
                      <a16:colId xmlns:a16="http://schemas.microsoft.com/office/drawing/2014/main" val="758902881"/>
                    </a:ext>
                  </a:extLst>
                </a:gridCol>
              </a:tblGrid>
              <a:tr h="292264">
                <a:tc>
                  <a:txBody>
                    <a:bodyPr/>
                    <a:lstStyle/>
                    <a:p>
                      <a:endParaRPr lang="en-GB" sz="1200" b="0" cap="none" spc="0" dirty="0">
                        <a:solidFill>
                          <a:schemeClr val="tx1"/>
                        </a:solidFill>
                        <a:latin typeface="Lexend Deca Light" pitchFamily="2" charset="0"/>
                      </a:endParaRPr>
                    </a:p>
                  </a:txBody>
                  <a:tcPr marL="33098" marR="33098" marT="23067" marB="66196" anchor="b">
                    <a:lnL w="12700" cmpd="sng">
                      <a:noFill/>
                    </a:lnL>
                    <a:lnR w="12700" cmpd="sng">
                      <a:noFill/>
                    </a:lnR>
                    <a:lnT w="9525" cap="flat" cmpd="sng" algn="ctr">
                      <a:noFill/>
                      <a:prstDash val="solid"/>
                    </a:lnT>
                    <a:lnB w="38100" cmpd="sng">
                      <a:noFill/>
                    </a:lnB>
                    <a:noFill/>
                  </a:tcPr>
                </a:tc>
                <a:tc>
                  <a:txBody>
                    <a:bodyPr/>
                    <a:lstStyle/>
                    <a:p>
                      <a:r>
                        <a:rPr lang="en-GB" sz="1200" b="0" cap="none" spc="0" dirty="0">
                          <a:solidFill>
                            <a:schemeClr val="tx1"/>
                          </a:solidFill>
                          <a:latin typeface="Lexend Deca Light" pitchFamily="2" charset="0"/>
                        </a:rPr>
                        <a:t>Customers</a:t>
                      </a:r>
                    </a:p>
                  </a:txBody>
                  <a:tcPr marL="33098" marR="33098" marT="23067" marB="66196" anchor="b">
                    <a:lnL w="12700" cmpd="sng">
                      <a:noFill/>
                    </a:lnL>
                    <a:lnR w="12700" cmpd="sng">
                      <a:noFill/>
                    </a:lnR>
                    <a:lnT w="9525" cap="flat" cmpd="sng" algn="ctr">
                      <a:noFill/>
                      <a:prstDash val="solid"/>
                    </a:lnT>
                    <a:lnB w="38100" cmpd="sng">
                      <a:noFill/>
                    </a:lnB>
                    <a:noFill/>
                  </a:tcPr>
                </a:tc>
                <a:tc>
                  <a:txBody>
                    <a:bodyPr/>
                    <a:lstStyle/>
                    <a:p>
                      <a:r>
                        <a:rPr lang="en-GB" sz="1200" b="0" cap="none" spc="0" dirty="0">
                          <a:solidFill>
                            <a:schemeClr val="tx1"/>
                          </a:solidFill>
                          <a:latin typeface="Lexend Deca Light" pitchFamily="2" charset="0"/>
                        </a:rPr>
                        <a:t>Employees</a:t>
                      </a:r>
                    </a:p>
                  </a:txBody>
                  <a:tcPr marL="33098" marR="33098" marT="23067" marB="66196" anchor="b">
                    <a:lnL w="12700" cmpd="sng">
                      <a:noFill/>
                    </a:lnL>
                    <a:lnR w="12700" cmpd="sng">
                      <a:noFill/>
                    </a:lnR>
                    <a:lnT w="9525" cap="flat" cmpd="sng" algn="ctr">
                      <a:noFill/>
                      <a:prstDash val="solid"/>
                    </a:lnT>
                    <a:lnB w="38100" cmpd="sng">
                      <a:noFill/>
                    </a:lnB>
                    <a:noFill/>
                  </a:tcPr>
                </a:tc>
                <a:tc>
                  <a:txBody>
                    <a:bodyPr/>
                    <a:lstStyle/>
                    <a:p>
                      <a:r>
                        <a:rPr lang="en-GB" sz="1200" b="0" cap="none" spc="0" dirty="0">
                          <a:solidFill>
                            <a:schemeClr val="tx1"/>
                          </a:solidFill>
                          <a:latin typeface="Lexend Deca Light" pitchFamily="2" charset="0"/>
                        </a:rPr>
                        <a:t>Suppliers</a:t>
                      </a:r>
                    </a:p>
                  </a:txBody>
                  <a:tcPr marL="33098" marR="33098" marT="23067" marB="66196" anchor="b">
                    <a:lnL w="12700" cmpd="sng">
                      <a:noFill/>
                    </a:lnL>
                    <a:lnR w="12700" cmpd="sng">
                      <a:noFill/>
                    </a:lnR>
                    <a:lnT w="9525" cap="flat" cmpd="sng" algn="ctr">
                      <a:noFill/>
                      <a:prstDash val="solid"/>
                    </a:lnT>
                    <a:lnB w="38100" cmpd="sng">
                      <a:noFill/>
                    </a:lnB>
                    <a:noFill/>
                  </a:tcPr>
                </a:tc>
                <a:tc>
                  <a:txBody>
                    <a:bodyPr/>
                    <a:lstStyle/>
                    <a:p>
                      <a:r>
                        <a:rPr lang="en-GB" sz="1200" b="0" cap="none" spc="0" dirty="0">
                          <a:solidFill>
                            <a:schemeClr val="tx1"/>
                          </a:solidFill>
                          <a:latin typeface="Lexend Deca Light" pitchFamily="2" charset="0"/>
                        </a:rPr>
                        <a:t>Community</a:t>
                      </a:r>
                    </a:p>
                  </a:txBody>
                  <a:tcPr marL="33098" marR="33098" marT="23067" marB="66196" anchor="b">
                    <a:lnL w="12700" cmpd="sng">
                      <a:noFill/>
                    </a:lnL>
                    <a:lnR w="12700" cmpd="sng">
                      <a:noFill/>
                    </a:lnR>
                    <a:lnT w="9525" cap="flat" cmpd="sng" algn="ctr">
                      <a:noFill/>
                      <a:prstDash val="solid"/>
                    </a:lnT>
                    <a:lnB w="38100" cmpd="sng">
                      <a:noFill/>
                    </a:lnB>
                    <a:noFill/>
                  </a:tcPr>
                </a:tc>
                <a:tc>
                  <a:txBody>
                    <a:bodyPr/>
                    <a:lstStyle/>
                    <a:p>
                      <a:r>
                        <a:rPr lang="en-GB" sz="1200" b="0" cap="none" spc="0" dirty="0">
                          <a:solidFill>
                            <a:schemeClr val="tx1"/>
                          </a:solidFill>
                          <a:latin typeface="Lexend Deca Light" pitchFamily="2" charset="0"/>
                        </a:rPr>
                        <a:t>Regulators</a:t>
                      </a:r>
                    </a:p>
                  </a:txBody>
                  <a:tcPr marL="33098" marR="33098" marT="23067" marB="66196" anchor="b">
                    <a:lnL w="12700" cmpd="sng">
                      <a:noFill/>
                    </a:lnL>
                    <a:lnR w="12700" cmpd="sng">
                      <a:noFill/>
                    </a:lnR>
                    <a:lnT w="9525" cap="flat" cmpd="sng" algn="ctr">
                      <a:noFill/>
                      <a:prstDash val="solid"/>
                    </a:lnT>
                    <a:lnB w="38100" cmpd="sng">
                      <a:noFill/>
                    </a:lnB>
                    <a:noFill/>
                  </a:tcPr>
                </a:tc>
                <a:tc>
                  <a:txBody>
                    <a:bodyPr/>
                    <a:lstStyle/>
                    <a:p>
                      <a:r>
                        <a:rPr lang="en-GB" sz="1200" b="0" cap="none" spc="0" dirty="0">
                          <a:solidFill>
                            <a:schemeClr val="tx1"/>
                          </a:solidFill>
                          <a:latin typeface="Lexend Deca Light" pitchFamily="2" charset="0"/>
                        </a:rPr>
                        <a:t>Shareholders</a:t>
                      </a:r>
                    </a:p>
                  </a:txBody>
                  <a:tcPr marL="33098" marR="33098" marT="23067" marB="66196"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911769833"/>
                  </a:ext>
                </a:extLst>
              </a:tr>
              <a:tr h="1042485">
                <a:tc>
                  <a:txBody>
                    <a:bodyPr/>
                    <a:lstStyle/>
                    <a:p>
                      <a:r>
                        <a:rPr lang="en-GB" sz="900" cap="none" spc="0" dirty="0">
                          <a:solidFill>
                            <a:schemeClr val="tx1"/>
                          </a:solidFill>
                          <a:latin typeface="Lexend Deca Light" pitchFamily="2" charset="0"/>
                        </a:rPr>
                        <a:t>Engagement</a:t>
                      </a:r>
                    </a:p>
                  </a:txBody>
                  <a:tcPr marL="33098" marR="33098" marT="23067" marB="6619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Customer relationships</a:t>
                      </a:r>
                    </a:p>
                    <a:p>
                      <a:pPr marL="171450" indent="-171450">
                        <a:buFont typeface="Arial" panose="020B0604020202020204" pitchFamily="34" charset="0"/>
                        <a:buChar char="•"/>
                      </a:pPr>
                      <a:r>
                        <a:rPr lang="en-GB" sz="900" cap="none" spc="0" dirty="0">
                          <a:solidFill>
                            <a:schemeClr val="tx1"/>
                          </a:solidFill>
                          <a:latin typeface="Lexend Deca Light" pitchFamily="2" charset="0"/>
                        </a:rPr>
                        <a:t>Contracts</a:t>
                      </a:r>
                    </a:p>
                    <a:p>
                      <a:pPr marL="171450" indent="-171450">
                        <a:buFont typeface="Arial" panose="020B0604020202020204" pitchFamily="34" charset="0"/>
                        <a:buChar char="•"/>
                      </a:pPr>
                      <a:r>
                        <a:rPr lang="en-GB" sz="900" cap="none" spc="0" dirty="0">
                          <a:solidFill>
                            <a:schemeClr val="tx1"/>
                          </a:solidFill>
                          <a:latin typeface="Lexend Deca Light" pitchFamily="2" charset="0"/>
                        </a:rPr>
                        <a:t>Website</a:t>
                      </a:r>
                    </a:p>
                    <a:p>
                      <a:pPr marL="171450" indent="-171450">
                        <a:buFont typeface="Arial" panose="020B0604020202020204" pitchFamily="34" charset="0"/>
                        <a:buChar char="•"/>
                      </a:pPr>
                      <a:r>
                        <a:rPr lang="en-GB" sz="900" cap="none" spc="0" dirty="0">
                          <a:solidFill>
                            <a:schemeClr val="tx1"/>
                          </a:solidFill>
                          <a:latin typeface="Lexend Deca Light" pitchFamily="2" charset="0"/>
                        </a:rPr>
                        <a:t>Marketing materials</a:t>
                      </a:r>
                    </a:p>
                    <a:p>
                      <a:pPr marL="171450" indent="-171450">
                        <a:buFont typeface="Arial" panose="020B0604020202020204" pitchFamily="34" charset="0"/>
                        <a:buChar char="•"/>
                      </a:pPr>
                      <a:r>
                        <a:rPr lang="en-GB" sz="900" cap="none" spc="0" dirty="0">
                          <a:solidFill>
                            <a:schemeClr val="tx1"/>
                          </a:solidFill>
                          <a:latin typeface="Lexend Deca Light" pitchFamily="2" charset="0"/>
                        </a:rPr>
                        <a:t>Customer surveys</a:t>
                      </a:r>
                    </a:p>
                  </a:txBody>
                  <a:tcPr marL="33098" marR="33098" marT="23067" marB="6619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Town Halls</a:t>
                      </a:r>
                    </a:p>
                    <a:p>
                      <a:pPr marL="171450" indent="-171450">
                        <a:buFont typeface="Arial" panose="020B0604020202020204" pitchFamily="34" charset="0"/>
                        <a:buChar char="•"/>
                      </a:pPr>
                      <a:r>
                        <a:rPr lang="en-GB" sz="900" cap="none" spc="0" dirty="0">
                          <a:solidFill>
                            <a:schemeClr val="tx1"/>
                          </a:solidFill>
                          <a:latin typeface="Lexend Deca Light" pitchFamily="2" charset="0"/>
                        </a:rPr>
                        <a:t>Surveys</a:t>
                      </a:r>
                    </a:p>
                    <a:p>
                      <a:pPr marL="171450" indent="-171450">
                        <a:buFont typeface="Arial" panose="020B0604020202020204" pitchFamily="34" charset="0"/>
                        <a:buChar char="•"/>
                      </a:pPr>
                      <a:r>
                        <a:rPr lang="en-GB" sz="900" cap="none" spc="0" dirty="0">
                          <a:solidFill>
                            <a:schemeClr val="tx1"/>
                          </a:solidFill>
                          <a:latin typeface="Lexend Deca Light" pitchFamily="2" charset="0"/>
                        </a:rPr>
                        <a:t>1-2-1 meetings</a:t>
                      </a:r>
                    </a:p>
                    <a:p>
                      <a:pPr marL="171450" indent="-171450">
                        <a:buFont typeface="Arial" panose="020B0604020202020204" pitchFamily="34" charset="0"/>
                        <a:buChar char="•"/>
                      </a:pPr>
                      <a:r>
                        <a:rPr lang="en-GB" sz="900" cap="none" spc="0" dirty="0">
                          <a:solidFill>
                            <a:schemeClr val="tx1"/>
                          </a:solidFill>
                          <a:latin typeface="Lexend Deca Light" pitchFamily="2" charset="0"/>
                        </a:rPr>
                        <a:t>Performance reviews</a:t>
                      </a:r>
                    </a:p>
                    <a:p>
                      <a:pPr marL="171450" indent="-171450">
                        <a:buFont typeface="Arial" panose="020B0604020202020204" pitchFamily="34" charset="0"/>
                        <a:buChar char="•"/>
                      </a:pPr>
                      <a:r>
                        <a:rPr lang="en-GB" sz="900" cap="none" spc="0" dirty="0">
                          <a:solidFill>
                            <a:schemeClr val="tx1"/>
                          </a:solidFill>
                          <a:latin typeface="Lexend Deca Light" pitchFamily="2" charset="0"/>
                        </a:rPr>
                        <a:t>Training &amp; development</a:t>
                      </a:r>
                    </a:p>
                    <a:p>
                      <a:pPr marL="171450" indent="-171450">
                        <a:buFont typeface="Arial" panose="020B0604020202020204" pitchFamily="34" charset="0"/>
                        <a:buChar char="•"/>
                      </a:pPr>
                      <a:r>
                        <a:rPr lang="en-GB" sz="900" cap="none" spc="0" dirty="0">
                          <a:solidFill>
                            <a:schemeClr val="tx1"/>
                          </a:solidFill>
                          <a:latin typeface="Lexend Deca Light" pitchFamily="2" charset="0"/>
                        </a:rPr>
                        <a:t>Internal communications</a:t>
                      </a:r>
                    </a:p>
                  </a:txBody>
                  <a:tcPr marL="33098" marR="33098" marT="23067" marB="6619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Request for quotations</a:t>
                      </a:r>
                    </a:p>
                    <a:p>
                      <a:pPr marL="171450" indent="-171450">
                        <a:buFont typeface="Arial" panose="020B0604020202020204" pitchFamily="34" charset="0"/>
                        <a:buChar char="•"/>
                      </a:pPr>
                      <a:r>
                        <a:rPr lang="en-GB" sz="900" cap="none" spc="0" dirty="0">
                          <a:solidFill>
                            <a:schemeClr val="tx1"/>
                          </a:solidFill>
                          <a:latin typeface="Lexend Deca Light" pitchFamily="2" charset="0"/>
                        </a:rPr>
                        <a:t>Purchase agreements</a:t>
                      </a:r>
                    </a:p>
                    <a:p>
                      <a:pPr marL="171450" indent="-171450">
                        <a:buFont typeface="Arial" panose="020B0604020202020204" pitchFamily="34" charset="0"/>
                        <a:buChar char="•"/>
                      </a:pPr>
                      <a:r>
                        <a:rPr lang="en-GB" sz="900" cap="none" spc="0" dirty="0">
                          <a:solidFill>
                            <a:schemeClr val="tx1"/>
                          </a:solidFill>
                          <a:latin typeface="Lexend Deca Light" pitchFamily="2" charset="0"/>
                        </a:rPr>
                        <a:t>Supplier code of conduct</a:t>
                      </a:r>
                    </a:p>
                    <a:p>
                      <a:pPr marL="171450" indent="-171450">
                        <a:buFont typeface="Arial" panose="020B0604020202020204" pitchFamily="34" charset="0"/>
                        <a:buChar char="•"/>
                      </a:pPr>
                      <a:r>
                        <a:rPr lang="en-GB" sz="900" cap="none" spc="0" dirty="0">
                          <a:solidFill>
                            <a:schemeClr val="tx1"/>
                          </a:solidFill>
                          <a:latin typeface="Lexend Deca Light" pitchFamily="2" charset="0"/>
                        </a:rPr>
                        <a:t>EHS policies</a:t>
                      </a:r>
                    </a:p>
                    <a:p>
                      <a:pPr marL="171450" indent="-171450">
                        <a:buFont typeface="Arial" panose="020B0604020202020204" pitchFamily="34" charset="0"/>
                        <a:buChar char="•"/>
                      </a:pPr>
                      <a:r>
                        <a:rPr lang="en-GB" sz="900" cap="none" spc="0" dirty="0">
                          <a:solidFill>
                            <a:schemeClr val="tx1"/>
                          </a:solidFill>
                          <a:latin typeface="Lexend Deca Light" pitchFamily="2" charset="0"/>
                        </a:rPr>
                        <a:t>Audits and assessments</a:t>
                      </a:r>
                    </a:p>
                    <a:p>
                      <a:pPr marL="171450" indent="-171450">
                        <a:buFont typeface="Arial" panose="020B0604020202020204" pitchFamily="34" charset="0"/>
                        <a:buChar char="•"/>
                      </a:pPr>
                      <a:r>
                        <a:rPr lang="en-GB" sz="900" cap="none" spc="0" dirty="0">
                          <a:solidFill>
                            <a:schemeClr val="tx1"/>
                          </a:solidFill>
                          <a:latin typeface="Lexend Deca Light" pitchFamily="2" charset="0"/>
                        </a:rPr>
                        <a:t>Email, phone calls, meetings</a:t>
                      </a:r>
                    </a:p>
                    <a:p>
                      <a:pPr marL="0" indent="0">
                        <a:buFont typeface="Arial" panose="020B0604020202020204" pitchFamily="34" charset="0"/>
                        <a:buNone/>
                      </a:pPr>
                      <a:endParaRPr lang="en-GB" sz="900" cap="none" spc="0" dirty="0">
                        <a:solidFill>
                          <a:schemeClr val="tx1"/>
                        </a:solidFill>
                        <a:latin typeface="Lexend Deca Light" pitchFamily="2" charset="0"/>
                      </a:endParaRPr>
                    </a:p>
                  </a:txBody>
                  <a:tcPr marL="33098" marR="33098" marT="23067" marB="6619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Community programmes</a:t>
                      </a:r>
                    </a:p>
                    <a:p>
                      <a:pPr marL="171450" indent="-171450">
                        <a:buFont typeface="Arial" panose="020B0604020202020204" pitchFamily="34" charset="0"/>
                        <a:buChar char="•"/>
                      </a:pPr>
                      <a:r>
                        <a:rPr lang="en-GB" sz="900" cap="none" spc="0" dirty="0">
                          <a:solidFill>
                            <a:schemeClr val="tx1"/>
                          </a:solidFill>
                          <a:latin typeface="Lexend Deca Light" pitchFamily="2" charset="0"/>
                        </a:rPr>
                        <a:t>Community open days</a:t>
                      </a:r>
                    </a:p>
                    <a:p>
                      <a:pPr marL="171450" indent="-171450">
                        <a:buFont typeface="Arial" panose="020B0604020202020204" pitchFamily="34" charset="0"/>
                        <a:buChar char="•"/>
                      </a:pPr>
                      <a:r>
                        <a:rPr lang="en-GB" sz="900" cap="none" spc="0" dirty="0">
                          <a:solidFill>
                            <a:schemeClr val="tx1"/>
                          </a:solidFill>
                          <a:latin typeface="Lexend Deca Light" pitchFamily="2" charset="0"/>
                        </a:rPr>
                        <a:t>Local press</a:t>
                      </a:r>
                    </a:p>
                    <a:p>
                      <a:pPr marL="171450" indent="-171450">
                        <a:buFont typeface="Arial" panose="020B0604020202020204" pitchFamily="34" charset="0"/>
                        <a:buChar char="•"/>
                      </a:pPr>
                      <a:r>
                        <a:rPr lang="en-GB" sz="900" cap="none" spc="0" dirty="0">
                          <a:solidFill>
                            <a:schemeClr val="tx1"/>
                          </a:solidFill>
                          <a:latin typeface="Lexend Deca Light" pitchFamily="2" charset="0"/>
                        </a:rPr>
                        <a:t>Local groups</a:t>
                      </a:r>
                    </a:p>
                  </a:txBody>
                  <a:tcPr marL="33098" marR="33098" marT="23067" marB="6619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Licences and permits</a:t>
                      </a:r>
                    </a:p>
                    <a:p>
                      <a:pPr marL="171450" indent="-171450">
                        <a:buFont typeface="Arial" panose="020B0604020202020204" pitchFamily="34" charset="0"/>
                        <a:buChar char="•"/>
                      </a:pPr>
                      <a:r>
                        <a:rPr lang="en-GB" sz="900" cap="none" spc="0" dirty="0">
                          <a:solidFill>
                            <a:schemeClr val="tx1"/>
                          </a:solidFill>
                          <a:latin typeface="Lexend Deca Light" pitchFamily="2" charset="0"/>
                        </a:rPr>
                        <a:t>Legal registers</a:t>
                      </a:r>
                    </a:p>
                    <a:p>
                      <a:pPr marL="171450" indent="-171450">
                        <a:buFont typeface="Arial" panose="020B0604020202020204" pitchFamily="34" charset="0"/>
                        <a:buChar char="•"/>
                      </a:pPr>
                      <a:r>
                        <a:rPr lang="en-GB" sz="900" cap="none" spc="0" dirty="0">
                          <a:solidFill>
                            <a:schemeClr val="tx1"/>
                          </a:solidFill>
                          <a:latin typeface="Lexend Deca Light" pitchFamily="2" charset="0"/>
                        </a:rPr>
                        <a:t>Visits and audits</a:t>
                      </a:r>
                    </a:p>
                  </a:txBody>
                  <a:tcPr marL="33098" marR="33098" marT="23067" marB="66196">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Meetings</a:t>
                      </a:r>
                    </a:p>
                    <a:p>
                      <a:pPr marL="171450" indent="-171450">
                        <a:buFont typeface="Arial" panose="020B0604020202020204" pitchFamily="34" charset="0"/>
                        <a:buChar char="•"/>
                      </a:pPr>
                      <a:r>
                        <a:rPr lang="en-GB" sz="900" cap="none" spc="0" dirty="0">
                          <a:solidFill>
                            <a:schemeClr val="tx1"/>
                          </a:solidFill>
                          <a:latin typeface="Lexend Deca Light" pitchFamily="2" charset="0"/>
                        </a:rPr>
                        <a:t>Reporting</a:t>
                      </a:r>
                    </a:p>
                    <a:p>
                      <a:pPr marL="171450" indent="-171450">
                        <a:buFont typeface="Arial" panose="020B0604020202020204" pitchFamily="34" charset="0"/>
                        <a:buChar char="•"/>
                      </a:pPr>
                      <a:r>
                        <a:rPr lang="en-GB" sz="900" cap="none" spc="0" dirty="0">
                          <a:solidFill>
                            <a:schemeClr val="tx1"/>
                          </a:solidFill>
                          <a:latin typeface="Lexend Deca Light" pitchFamily="2" charset="0"/>
                        </a:rPr>
                        <a:t>Emails</a:t>
                      </a:r>
                    </a:p>
                    <a:p>
                      <a:pPr marL="171450" indent="-171450">
                        <a:buFont typeface="Arial" panose="020B0604020202020204" pitchFamily="34" charset="0"/>
                        <a:buChar char="•"/>
                      </a:pPr>
                      <a:r>
                        <a:rPr lang="en-GB" sz="900" cap="none" spc="0" dirty="0">
                          <a:solidFill>
                            <a:schemeClr val="tx1"/>
                          </a:solidFill>
                          <a:latin typeface="Lexend Deca Light" pitchFamily="2" charset="0"/>
                        </a:rPr>
                        <a:t>Phone calls</a:t>
                      </a:r>
                    </a:p>
                  </a:txBody>
                  <a:tcPr marL="33098" marR="33098" marT="23067" marB="66196">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14184260"/>
                  </a:ext>
                </a:extLst>
              </a:tr>
              <a:tr h="1042485">
                <a:tc>
                  <a:txBody>
                    <a:bodyPr/>
                    <a:lstStyle/>
                    <a:p>
                      <a:r>
                        <a:rPr lang="en-GB" sz="900" cap="none" spc="0" dirty="0">
                          <a:solidFill>
                            <a:schemeClr val="tx1"/>
                          </a:solidFill>
                          <a:latin typeface="Lexend Deca Light" pitchFamily="2" charset="0"/>
                        </a:rPr>
                        <a:t>Concerns &amp; expectations</a:t>
                      </a:r>
                    </a:p>
                  </a:txBody>
                  <a:tcPr marL="33098" marR="33098" marT="23067" marB="6619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On time delivery</a:t>
                      </a:r>
                    </a:p>
                    <a:p>
                      <a:pPr marL="171450" indent="-171450">
                        <a:buFont typeface="Arial" panose="020B0604020202020204" pitchFamily="34" charset="0"/>
                        <a:buChar char="•"/>
                      </a:pPr>
                      <a:r>
                        <a:rPr lang="en-GB" sz="900" cap="none" spc="0" dirty="0">
                          <a:solidFill>
                            <a:schemeClr val="tx1"/>
                          </a:solidFill>
                          <a:latin typeface="Lexend Deca Light" pitchFamily="2" charset="0"/>
                        </a:rPr>
                        <a:t>Product reliability</a:t>
                      </a:r>
                    </a:p>
                    <a:p>
                      <a:pPr marL="171450" indent="-171450">
                        <a:buFont typeface="Arial" panose="020B0604020202020204" pitchFamily="34" charset="0"/>
                        <a:buChar char="•"/>
                      </a:pPr>
                      <a:r>
                        <a:rPr lang="en-GB" sz="900" cap="none" spc="0" dirty="0">
                          <a:solidFill>
                            <a:schemeClr val="tx1"/>
                          </a:solidFill>
                          <a:latin typeface="Lexend Deca Light" pitchFamily="2" charset="0"/>
                        </a:rPr>
                        <a:t>Quick responses</a:t>
                      </a:r>
                    </a:p>
                    <a:p>
                      <a:pPr marL="171450" indent="-171450">
                        <a:buFont typeface="Arial" panose="020B0604020202020204" pitchFamily="34" charset="0"/>
                        <a:buChar char="•"/>
                      </a:pPr>
                      <a:r>
                        <a:rPr lang="en-GB" sz="900" cap="none" spc="0" dirty="0">
                          <a:solidFill>
                            <a:schemeClr val="tx1"/>
                          </a:solidFill>
                          <a:latin typeface="Lexend Deca Light" pitchFamily="2" charset="0"/>
                        </a:rPr>
                        <a:t>Regulatory compliance</a:t>
                      </a:r>
                    </a:p>
                    <a:p>
                      <a:pPr marL="171450" indent="-171450">
                        <a:buFont typeface="Arial" panose="020B0604020202020204" pitchFamily="34" charset="0"/>
                        <a:buChar char="•"/>
                      </a:pPr>
                      <a:r>
                        <a:rPr lang="en-GB" sz="900" cap="none" spc="0" dirty="0">
                          <a:solidFill>
                            <a:schemeClr val="tx1"/>
                          </a:solidFill>
                          <a:latin typeface="Lexend Deca Light" pitchFamily="2" charset="0"/>
                        </a:rPr>
                        <a:t>Corporate responsibility</a:t>
                      </a:r>
                    </a:p>
                  </a:txBody>
                  <a:tcPr marL="33098" marR="33098" marT="23067" marB="6619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Open communications</a:t>
                      </a:r>
                    </a:p>
                    <a:p>
                      <a:pPr marL="171450" indent="-171450">
                        <a:buFont typeface="Arial" panose="020B0604020202020204" pitchFamily="34" charset="0"/>
                        <a:buChar char="•"/>
                      </a:pPr>
                      <a:r>
                        <a:rPr lang="en-GB" sz="900" cap="none" spc="0" dirty="0">
                          <a:solidFill>
                            <a:schemeClr val="tx1"/>
                          </a:solidFill>
                          <a:latin typeface="Lexend Deca Light" pitchFamily="2" charset="0"/>
                        </a:rPr>
                        <a:t>Personal development &amp; career growth</a:t>
                      </a:r>
                    </a:p>
                    <a:p>
                      <a:pPr marL="171450" indent="-171450">
                        <a:buFont typeface="Arial" panose="020B0604020202020204" pitchFamily="34" charset="0"/>
                        <a:buChar char="•"/>
                      </a:pPr>
                      <a:r>
                        <a:rPr lang="en-GB" sz="900" cap="none" spc="0" dirty="0">
                          <a:solidFill>
                            <a:schemeClr val="tx1"/>
                          </a:solidFill>
                          <a:latin typeface="Lexend Deca Light" pitchFamily="2" charset="0"/>
                        </a:rPr>
                        <a:t>Competitive pay and benefits</a:t>
                      </a:r>
                    </a:p>
                    <a:p>
                      <a:pPr marL="171450" indent="-171450">
                        <a:buFont typeface="Arial" panose="020B0604020202020204" pitchFamily="34" charset="0"/>
                        <a:buChar char="•"/>
                      </a:pPr>
                      <a:r>
                        <a:rPr lang="en-GB" sz="900" cap="none" spc="0" dirty="0">
                          <a:solidFill>
                            <a:schemeClr val="tx1"/>
                          </a:solidFill>
                          <a:latin typeface="Lexend Deca Light" pitchFamily="2" charset="0"/>
                        </a:rPr>
                        <a:t>Job security</a:t>
                      </a:r>
                    </a:p>
                    <a:p>
                      <a:pPr marL="171450" indent="-171450">
                        <a:buFont typeface="Arial" panose="020B0604020202020204" pitchFamily="34" charset="0"/>
                        <a:buChar char="•"/>
                      </a:pPr>
                      <a:r>
                        <a:rPr lang="en-GB" sz="900" cap="none" spc="0" dirty="0">
                          <a:solidFill>
                            <a:schemeClr val="tx1"/>
                          </a:solidFill>
                          <a:latin typeface="Lexend Deca Light" pitchFamily="2" charset="0"/>
                        </a:rPr>
                        <a:t>Safe and ethical environment </a:t>
                      </a:r>
                    </a:p>
                    <a:p>
                      <a:pPr marL="0" indent="0">
                        <a:buFont typeface="Arial" panose="020B0604020202020204" pitchFamily="34" charset="0"/>
                        <a:buNone/>
                      </a:pPr>
                      <a:endParaRPr lang="en-GB" sz="900" cap="none" spc="0" dirty="0">
                        <a:solidFill>
                          <a:schemeClr val="tx1"/>
                        </a:solidFill>
                        <a:latin typeface="Lexend Deca Light" pitchFamily="2" charset="0"/>
                      </a:endParaRPr>
                    </a:p>
                  </a:txBody>
                  <a:tcPr marL="33098" marR="33098" marT="23067" marB="6619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Respectful partnerships</a:t>
                      </a:r>
                    </a:p>
                    <a:p>
                      <a:pPr marL="171450" indent="-171450">
                        <a:buFont typeface="Arial" panose="020B0604020202020204" pitchFamily="34" charset="0"/>
                        <a:buChar char="•"/>
                      </a:pPr>
                      <a:r>
                        <a:rPr lang="en-GB" sz="900" cap="none" spc="0" dirty="0">
                          <a:solidFill>
                            <a:schemeClr val="tx1"/>
                          </a:solidFill>
                          <a:latin typeface="Lexend Deca Light" pitchFamily="2" charset="0"/>
                        </a:rPr>
                        <a:t>Clear communication</a:t>
                      </a:r>
                    </a:p>
                    <a:p>
                      <a:pPr marL="171450" indent="-171450">
                        <a:buFont typeface="Arial" panose="020B0604020202020204" pitchFamily="34" charset="0"/>
                        <a:buChar char="•"/>
                      </a:pPr>
                      <a:r>
                        <a:rPr lang="en-GB" sz="900" cap="none" spc="0" dirty="0">
                          <a:solidFill>
                            <a:schemeClr val="tx1"/>
                          </a:solidFill>
                          <a:latin typeface="Lexend Deca Light" pitchFamily="2" charset="0"/>
                        </a:rPr>
                        <a:t>Clarity of specifications</a:t>
                      </a:r>
                    </a:p>
                    <a:p>
                      <a:pPr marL="171450" indent="-171450">
                        <a:buFont typeface="Arial" panose="020B0604020202020204" pitchFamily="34" charset="0"/>
                        <a:buChar char="•"/>
                      </a:pPr>
                      <a:r>
                        <a:rPr lang="en-GB" sz="900" cap="none" spc="0" dirty="0">
                          <a:solidFill>
                            <a:schemeClr val="tx1"/>
                          </a:solidFill>
                          <a:latin typeface="Lexend Deca Light" pitchFamily="2" charset="0"/>
                        </a:rPr>
                        <a:t>On time payment</a:t>
                      </a:r>
                    </a:p>
                    <a:p>
                      <a:pPr marL="171450" indent="-171450">
                        <a:buFont typeface="Arial" panose="020B0604020202020204" pitchFamily="34" charset="0"/>
                        <a:buChar char="•"/>
                      </a:pPr>
                      <a:r>
                        <a:rPr lang="en-GB" sz="900" cap="none" spc="0" dirty="0">
                          <a:solidFill>
                            <a:schemeClr val="tx1"/>
                          </a:solidFill>
                          <a:latin typeface="Lexend Deca Light" pitchFamily="2" charset="0"/>
                        </a:rPr>
                        <a:t>Ethical conduct</a:t>
                      </a:r>
                    </a:p>
                  </a:txBody>
                  <a:tcPr marL="33098" marR="33098" marT="23067" marB="6619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Corporate and social responsibility</a:t>
                      </a:r>
                    </a:p>
                    <a:p>
                      <a:pPr marL="171450" indent="-171450">
                        <a:buFont typeface="Arial" panose="020B0604020202020204" pitchFamily="34" charset="0"/>
                        <a:buChar char="•"/>
                      </a:pPr>
                      <a:r>
                        <a:rPr lang="en-GB" sz="900" cap="none" spc="0" dirty="0">
                          <a:solidFill>
                            <a:schemeClr val="tx1"/>
                          </a:solidFill>
                          <a:latin typeface="Lexend Deca Light" pitchFamily="2" charset="0"/>
                        </a:rPr>
                        <a:t>Management of EHS risks and impacts</a:t>
                      </a:r>
                    </a:p>
                    <a:p>
                      <a:pPr marL="171450" indent="-171450">
                        <a:buFont typeface="Arial" panose="020B0604020202020204" pitchFamily="34" charset="0"/>
                        <a:buChar char="•"/>
                      </a:pPr>
                      <a:r>
                        <a:rPr lang="en-GB" sz="900" cap="none" spc="0" dirty="0">
                          <a:solidFill>
                            <a:schemeClr val="tx1"/>
                          </a:solidFill>
                          <a:latin typeface="Lexend Deca Light" pitchFamily="2" charset="0"/>
                        </a:rPr>
                        <a:t>Support community groups</a:t>
                      </a:r>
                    </a:p>
                    <a:p>
                      <a:pPr marL="171450" indent="-171450">
                        <a:buFont typeface="Arial" panose="020B0604020202020204" pitchFamily="34" charset="0"/>
                        <a:buChar char="•"/>
                      </a:pPr>
                      <a:r>
                        <a:rPr lang="en-GB" sz="900" cap="none" spc="0" dirty="0">
                          <a:solidFill>
                            <a:schemeClr val="tx1"/>
                          </a:solidFill>
                          <a:latin typeface="Lexend Deca Light" pitchFamily="2" charset="0"/>
                        </a:rPr>
                        <a:t>Our charities</a:t>
                      </a:r>
                    </a:p>
                    <a:p>
                      <a:endParaRPr lang="en-GB" sz="900" cap="none" spc="0" dirty="0">
                        <a:solidFill>
                          <a:schemeClr val="tx1"/>
                        </a:solidFill>
                        <a:latin typeface="Lexend Deca Light" pitchFamily="2" charset="0"/>
                      </a:endParaRPr>
                    </a:p>
                  </a:txBody>
                  <a:tcPr marL="33098" marR="33098" marT="23067" marB="6619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Compliance with requirements</a:t>
                      </a:r>
                    </a:p>
                    <a:p>
                      <a:pPr marL="171450" indent="-171450">
                        <a:buFont typeface="Arial" panose="020B0604020202020204" pitchFamily="34" charset="0"/>
                        <a:buChar char="•"/>
                      </a:pPr>
                      <a:r>
                        <a:rPr lang="en-GB" sz="900" cap="none" spc="0" dirty="0">
                          <a:solidFill>
                            <a:schemeClr val="tx1"/>
                          </a:solidFill>
                          <a:latin typeface="Lexend Deca Light" pitchFamily="2" charset="0"/>
                        </a:rPr>
                        <a:t>Environmental responsibility</a:t>
                      </a:r>
                    </a:p>
                    <a:p>
                      <a:pPr marL="171450" indent="-171450">
                        <a:buFont typeface="Arial" panose="020B0604020202020204" pitchFamily="34" charset="0"/>
                        <a:buChar char="•"/>
                      </a:pPr>
                      <a:r>
                        <a:rPr lang="en-GB" sz="900" cap="none" spc="0" dirty="0">
                          <a:solidFill>
                            <a:schemeClr val="tx1"/>
                          </a:solidFill>
                          <a:latin typeface="Lexend Deca Light" pitchFamily="2" charset="0"/>
                        </a:rPr>
                        <a:t>Job creation</a:t>
                      </a:r>
                    </a:p>
                    <a:p>
                      <a:pPr marL="171450" indent="-171450">
                        <a:buFont typeface="Arial" panose="020B0604020202020204" pitchFamily="34" charset="0"/>
                        <a:buChar char="•"/>
                      </a:pPr>
                      <a:r>
                        <a:rPr lang="en-GB" sz="900" cap="none" spc="0" dirty="0">
                          <a:solidFill>
                            <a:schemeClr val="tx1"/>
                          </a:solidFill>
                          <a:latin typeface="Lexend Deca Light" pitchFamily="2" charset="0"/>
                        </a:rPr>
                        <a:t>Financial integrity</a:t>
                      </a:r>
                    </a:p>
                    <a:p>
                      <a:pPr marL="171450" indent="-171450">
                        <a:buFont typeface="Arial" panose="020B0604020202020204" pitchFamily="34" charset="0"/>
                        <a:buChar char="•"/>
                      </a:pPr>
                      <a:r>
                        <a:rPr lang="en-GB" sz="900" cap="none" spc="0" dirty="0">
                          <a:solidFill>
                            <a:schemeClr val="tx1"/>
                          </a:solidFill>
                          <a:latin typeface="Lexend Deca Light" pitchFamily="2" charset="0"/>
                        </a:rPr>
                        <a:t>Ethical conduct</a:t>
                      </a:r>
                    </a:p>
                  </a:txBody>
                  <a:tcPr marL="33098" marR="33098" marT="23067" marB="6619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Good governance</a:t>
                      </a:r>
                    </a:p>
                    <a:p>
                      <a:pPr marL="171450" indent="-171450">
                        <a:buFont typeface="Arial" panose="020B0604020202020204" pitchFamily="34" charset="0"/>
                        <a:buChar char="•"/>
                      </a:pPr>
                      <a:r>
                        <a:rPr lang="en-GB" sz="900" cap="none" spc="0" dirty="0">
                          <a:solidFill>
                            <a:schemeClr val="tx1"/>
                          </a:solidFill>
                          <a:latin typeface="Lexend Deca Light" pitchFamily="2" charset="0"/>
                        </a:rPr>
                        <a:t>Sustainable growth</a:t>
                      </a:r>
                    </a:p>
                    <a:p>
                      <a:pPr marL="171450" indent="-171450">
                        <a:buFont typeface="Arial" panose="020B0604020202020204" pitchFamily="34" charset="0"/>
                        <a:buChar char="•"/>
                      </a:pPr>
                      <a:r>
                        <a:rPr lang="en-GB" sz="900" cap="none" spc="0" dirty="0">
                          <a:solidFill>
                            <a:schemeClr val="tx1"/>
                          </a:solidFill>
                          <a:latin typeface="Lexend Deca Light" pitchFamily="2" charset="0"/>
                        </a:rPr>
                        <a:t>Reasonable returns</a:t>
                      </a:r>
                    </a:p>
                    <a:p>
                      <a:pPr marL="171450" indent="-171450">
                        <a:buFont typeface="Arial" panose="020B0604020202020204" pitchFamily="34" charset="0"/>
                        <a:buChar char="•"/>
                      </a:pPr>
                      <a:r>
                        <a:rPr lang="en-GB" sz="900" cap="none" spc="0" dirty="0">
                          <a:solidFill>
                            <a:schemeClr val="tx1"/>
                          </a:solidFill>
                          <a:latin typeface="Lexend Deca Light" pitchFamily="2" charset="0"/>
                        </a:rPr>
                        <a:t>Good reputation</a:t>
                      </a:r>
                    </a:p>
                  </a:txBody>
                  <a:tcPr marL="33098" marR="33098" marT="23067" marB="6619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30099732"/>
                  </a:ext>
                </a:extLst>
              </a:tr>
              <a:tr h="1174877">
                <a:tc>
                  <a:txBody>
                    <a:bodyPr/>
                    <a:lstStyle/>
                    <a:p>
                      <a:r>
                        <a:rPr lang="en-GB" sz="900" cap="none" spc="0" dirty="0">
                          <a:solidFill>
                            <a:schemeClr val="tx1"/>
                          </a:solidFill>
                          <a:latin typeface="Lexend Deca Light" pitchFamily="2" charset="0"/>
                        </a:rPr>
                        <a:t>How we deliver expectations</a:t>
                      </a:r>
                    </a:p>
                  </a:txBody>
                  <a:tcPr marL="33098" marR="33098" marT="23067" marB="66196">
                    <a:lnL w="12700" cmpd="sng">
                      <a:noFill/>
                      <a:prstDash val="solid"/>
                    </a:lnL>
                    <a:lnR w="12700" cmpd="sng">
                      <a:noFill/>
                      <a:prstDash val="solid"/>
                    </a:lnR>
                    <a:lnT w="12700" cmpd="sng">
                      <a:noFill/>
                      <a:prstDash val="solid"/>
                    </a:lnT>
                    <a:lnB w="12700" cmpd="sng">
                      <a:no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Investment &amp; Innovation</a:t>
                      </a:r>
                    </a:p>
                    <a:p>
                      <a:pPr marL="171450" indent="-171450">
                        <a:buFont typeface="Arial" panose="020B0604020202020204" pitchFamily="34" charset="0"/>
                        <a:buChar char="•"/>
                      </a:pPr>
                      <a:r>
                        <a:rPr lang="en-GB" sz="900" cap="none" spc="0" dirty="0">
                          <a:solidFill>
                            <a:schemeClr val="tx1"/>
                          </a:solidFill>
                          <a:latin typeface="Lexend Deca Light" pitchFamily="2" charset="0"/>
                        </a:rPr>
                        <a:t>Integrated Management Systems</a:t>
                      </a:r>
                    </a:p>
                    <a:p>
                      <a:pPr marL="171450" indent="-171450">
                        <a:buFont typeface="Arial" panose="020B0604020202020204" pitchFamily="34" charset="0"/>
                        <a:buChar char="•"/>
                      </a:pPr>
                      <a:r>
                        <a:rPr lang="en-GB" sz="900" cap="none" spc="0" dirty="0">
                          <a:solidFill>
                            <a:schemeClr val="tx1"/>
                          </a:solidFill>
                          <a:latin typeface="Lexend Deca Light" pitchFamily="2" charset="0"/>
                        </a:rPr>
                        <a:t>Competitive pricing</a:t>
                      </a:r>
                    </a:p>
                    <a:p>
                      <a:pPr marL="171450" indent="-171450">
                        <a:buFont typeface="Arial" panose="020B0604020202020204" pitchFamily="34" charset="0"/>
                        <a:buChar char="•"/>
                      </a:pPr>
                      <a:r>
                        <a:rPr lang="en-GB" sz="900" cap="none" spc="0" dirty="0">
                          <a:solidFill>
                            <a:schemeClr val="tx1"/>
                          </a:solidFill>
                          <a:latin typeface="Lexend Deca Light" pitchFamily="2" charset="0"/>
                        </a:rPr>
                        <a:t>Customer service</a:t>
                      </a:r>
                    </a:p>
                    <a:p>
                      <a:pPr marL="171450" indent="-171450">
                        <a:buFont typeface="Arial" panose="020B0604020202020204" pitchFamily="34" charset="0"/>
                        <a:buChar char="•"/>
                      </a:pPr>
                      <a:r>
                        <a:rPr lang="en-GB" sz="900" cap="none" spc="0" dirty="0">
                          <a:solidFill>
                            <a:schemeClr val="tx1"/>
                          </a:solidFill>
                          <a:latin typeface="Lexend Deca Light" pitchFamily="2" charset="0"/>
                        </a:rPr>
                        <a:t>KPI</a:t>
                      </a:r>
                    </a:p>
                    <a:p>
                      <a:pPr marL="171450" indent="-171450">
                        <a:buFont typeface="Arial" panose="020B0604020202020204" pitchFamily="34" charset="0"/>
                        <a:buChar char="•"/>
                      </a:pPr>
                      <a:r>
                        <a:rPr lang="en-GB" sz="900" cap="none" spc="0" dirty="0">
                          <a:solidFill>
                            <a:schemeClr val="tx1"/>
                          </a:solidFill>
                          <a:latin typeface="Lexend Deca Light" pitchFamily="2" charset="0"/>
                        </a:rPr>
                        <a:t>Certified management systems</a:t>
                      </a:r>
                    </a:p>
                    <a:p>
                      <a:pPr marL="171450" indent="-171450">
                        <a:buFont typeface="Arial" panose="020B0604020202020204" pitchFamily="34" charset="0"/>
                        <a:buChar char="•"/>
                      </a:pPr>
                      <a:r>
                        <a:rPr lang="en-GB" sz="900" cap="none" spc="0" dirty="0">
                          <a:solidFill>
                            <a:schemeClr val="tx1"/>
                          </a:solidFill>
                          <a:latin typeface="Lexend Deca Light" pitchFamily="2" charset="0"/>
                        </a:rPr>
                        <a:t>Regulatory compliance</a:t>
                      </a:r>
                    </a:p>
                    <a:p>
                      <a:pPr marL="0" indent="0">
                        <a:buFont typeface="Arial" panose="020B0604020202020204" pitchFamily="34" charset="0"/>
                        <a:buNone/>
                      </a:pPr>
                      <a:endParaRPr lang="en-GB" sz="900" cap="none" spc="0" dirty="0">
                        <a:solidFill>
                          <a:schemeClr val="tx1"/>
                        </a:solidFill>
                        <a:latin typeface="Lexend Deca Light" pitchFamily="2" charset="0"/>
                      </a:endParaRPr>
                    </a:p>
                  </a:txBody>
                  <a:tcPr marL="33098" marR="33098" marT="23067" marB="66196">
                    <a:lnL w="12700" cmpd="sng">
                      <a:noFill/>
                      <a:prstDash val="solid"/>
                    </a:lnL>
                    <a:lnR w="12700" cmpd="sng">
                      <a:noFill/>
                      <a:prstDash val="solid"/>
                    </a:lnR>
                    <a:lnT w="12700" cmpd="sng">
                      <a:noFill/>
                      <a:prstDash val="solid"/>
                    </a:lnT>
                    <a:lnB w="12700" cmpd="sng">
                      <a:no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Promoting mutual trust</a:t>
                      </a:r>
                    </a:p>
                    <a:p>
                      <a:pPr marL="171450" indent="-171450">
                        <a:buFont typeface="Arial" panose="020B0604020202020204" pitchFamily="34" charset="0"/>
                        <a:buChar char="•"/>
                      </a:pPr>
                      <a:r>
                        <a:rPr lang="en-GB" sz="900" cap="none" spc="0" dirty="0">
                          <a:solidFill>
                            <a:schemeClr val="tx1"/>
                          </a:solidFill>
                          <a:latin typeface="Lexend Deca Light" pitchFamily="2" charset="0"/>
                        </a:rPr>
                        <a:t>Promoting diversity</a:t>
                      </a:r>
                    </a:p>
                    <a:p>
                      <a:pPr marL="171450" indent="-171450">
                        <a:buFont typeface="Arial" panose="020B0604020202020204" pitchFamily="34" charset="0"/>
                        <a:buChar char="•"/>
                      </a:pPr>
                      <a:r>
                        <a:rPr lang="en-GB" sz="900" cap="none" spc="0" dirty="0">
                          <a:solidFill>
                            <a:schemeClr val="tx1"/>
                          </a:solidFill>
                          <a:latin typeface="Lexend Deca Light" pitchFamily="2" charset="0"/>
                        </a:rPr>
                        <a:t>Investing in people development</a:t>
                      </a:r>
                    </a:p>
                    <a:p>
                      <a:pPr marL="171450" indent="-171450">
                        <a:buFont typeface="Arial" panose="020B0604020202020204" pitchFamily="34" charset="0"/>
                        <a:buChar char="•"/>
                      </a:pPr>
                      <a:r>
                        <a:rPr lang="en-GB" sz="900" cap="none" spc="0" dirty="0">
                          <a:solidFill>
                            <a:schemeClr val="tx1"/>
                          </a:solidFill>
                          <a:latin typeface="Lexend Deca Light" pitchFamily="2" charset="0"/>
                        </a:rPr>
                        <a:t>Regulatory compliance</a:t>
                      </a:r>
                    </a:p>
                    <a:p>
                      <a:pPr marL="171450" indent="-171450">
                        <a:buFont typeface="Arial" panose="020B0604020202020204" pitchFamily="34" charset="0"/>
                        <a:buChar char="•"/>
                      </a:pPr>
                      <a:r>
                        <a:rPr lang="en-GB" sz="900" cap="none" spc="0" dirty="0">
                          <a:solidFill>
                            <a:schemeClr val="tx1"/>
                          </a:solidFill>
                          <a:latin typeface="Lexend Deca Light" pitchFamily="2" charset="0"/>
                        </a:rPr>
                        <a:t>Performance management</a:t>
                      </a:r>
                    </a:p>
                  </a:txBody>
                  <a:tcPr marL="33098" marR="33098" marT="23067" marB="66196">
                    <a:lnL w="12700" cmpd="sng">
                      <a:noFill/>
                      <a:prstDash val="solid"/>
                    </a:lnL>
                    <a:lnR w="12700" cmpd="sng">
                      <a:noFill/>
                      <a:prstDash val="solid"/>
                    </a:lnR>
                    <a:lnT w="12700" cmpd="sng">
                      <a:noFill/>
                      <a:prstDash val="solid"/>
                    </a:lnT>
                    <a:lnB w="12700" cmpd="sng">
                      <a:no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Meeting contractual obligations</a:t>
                      </a:r>
                    </a:p>
                    <a:p>
                      <a:pPr marL="171450" indent="-171450">
                        <a:buFont typeface="Arial" panose="020B0604020202020204" pitchFamily="34" charset="0"/>
                        <a:buChar char="•"/>
                      </a:pPr>
                      <a:r>
                        <a:rPr lang="en-GB" sz="900" cap="none" spc="0" dirty="0">
                          <a:solidFill>
                            <a:schemeClr val="tx1"/>
                          </a:solidFill>
                          <a:latin typeface="Lexend Deca Light" pitchFamily="2" charset="0"/>
                        </a:rPr>
                        <a:t>Purchase orders</a:t>
                      </a:r>
                    </a:p>
                    <a:p>
                      <a:pPr marL="171450" indent="-171450">
                        <a:buFont typeface="Arial" panose="020B0604020202020204" pitchFamily="34" charset="0"/>
                        <a:buChar char="•"/>
                      </a:pPr>
                      <a:r>
                        <a:rPr lang="en-GB" sz="900" cap="none" spc="0" dirty="0">
                          <a:solidFill>
                            <a:schemeClr val="tx1"/>
                          </a:solidFill>
                          <a:latin typeface="Lexend Deca Light" pitchFamily="2" charset="0"/>
                        </a:rPr>
                        <a:t>Responsible business practices</a:t>
                      </a:r>
                    </a:p>
                    <a:p>
                      <a:pPr marL="171450" indent="-171450">
                        <a:buFont typeface="Arial" panose="020B0604020202020204" pitchFamily="34" charset="0"/>
                        <a:buChar char="•"/>
                      </a:pPr>
                      <a:r>
                        <a:rPr lang="en-GB" sz="900" cap="none" spc="0" dirty="0">
                          <a:solidFill>
                            <a:schemeClr val="tx1"/>
                          </a:solidFill>
                          <a:latin typeface="Lexend Deca Light" pitchFamily="2" charset="0"/>
                        </a:rPr>
                        <a:t>Building trust</a:t>
                      </a:r>
                    </a:p>
                    <a:p>
                      <a:pPr marL="171450" indent="-171450">
                        <a:buFont typeface="Arial" panose="020B0604020202020204" pitchFamily="34" charset="0"/>
                        <a:buChar char="•"/>
                      </a:pPr>
                      <a:r>
                        <a:rPr lang="en-GB" sz="900" cap="none" spc="0" dirty="0">
                          <a:solidFill>
                            <a:schemeClr val="tx1"/>
                          </a:solidFill>
                          <a:latin typeface="Lexend Deca Light" pitchFamily="2" charset="0"/>
                        </a:rPr>
                        <a:t>Performance management</a:t>
                      </a:r>
                    </a:p>
                  </a:txBody>
                  <a:tcPr marL="33098" marR="33098" marT="23067" marB="66196">
                    <a:lnL w="12700" cmpd="sng">
                      <a:noFill/>
                      <a:prstDash val="solid"/>
                    </a:lnL>
                    <a:lnR w="12700" cmpd="sng">
                      <a:noFill/>
                      <a:prstDash val="solid"/>
                    </a:lnR>
                    <a:lnT w="12700" cmpd="sng">
                      <a:noFill/>
                      <a:prstDash val="solid"/>
                    </a:lnT>
                    <a:lnB w="12700" cmpd="sng">
                      <a:no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Community engagement</a:t>
                      </a:r>
                    </a:p>
                    <a:p>
                      <a:pPr marL="171450" indent="-171450">
                        <a:buFont typeface="Arial" panose="020B0604020202020204" pitchFamily="34" charset="0"/>
                        <a:buChar char="•"/>
                      </a:pPr>
                      <a:r>
                        <a:rPr lang="en-GB" sz="900" cap="none" spc="0" dirty="0">
                          <a:solidFill>
                            <a:schemeClr val="tx1"/>
                          </a:solidFill>
                          <a:latin typeface="Lexend Deca Light" pitchFamily="2" charset="0"/>
                        </a:rPr>
                        <a:t>EHS compliance</a:t>
                      </a:r>
                    </a:p>
                    <a:p>
                      <a:pPr marL="171450" indent="-171450">
                        <a:buFont typeface="Arial" panose="020B0604020202020204" pitchFamily="34" charset="0"/>
                        <a:buChar char="•"/>
                      </a:pPr>
                      <a:r>
                        <a:rPr lang="en-GB" sz="900" cap="none" spc="0" dirty="0">
                          <a:solidFill>
                            <a:schemeClr val="tx1"/>
                          </a:solidFill>
                          <a:latin typeface="Lexend Deca Light" pitchFamily="2" charset="0"/>
                        </a:rPr>
                        <a:t>Support charitable causes</a:t>
                      </a:r>
                    </a:p>
                    <a:p>
                      <a:pPr marL="171450" indent="-171450">
                        <a:buFont typeface="Arial" panose="020B0604020202020204" pitchFamily="34" charset="0"/>
                        <a:buChar char="•"/>
                      </a:pPr>
                      <a:r>
                        <a:rPr lang="en-GB" sz="900" cap="none" spc="0" dirty="0">
                          <a:solidFill>
                            <a:schemeClr val="tx1"/>
                          </a:solidFill>
                          <a:latin typeface="Lexend Deca Light" pitchFamily="2" charset="0"/>
                        </a:rPr>
                        <a:t>Local employer</a:t>
                      </a:r>
                    </a:p>
                    <a:p>
                      <a:pPr marL="171450" indent="-171450">
                        <a:buFont typeface="Arial" panose="020B0604020202020204" pitchFamily="34" charset="0"/>
                        <a:buChar char="•"/>
                      </a:pPr>
                      <a:r>
                        <a:rPr lang="en-GB" sz="900" cap="none" spc="0" dirty="0">
                          <a:solidFill>
                            <a:schemeClr val="tx1"/>
                          </a:solidFill>
                          <a:latin typeface="Lexend Deca Light" pitchFamily="2" charset="0"/>
                        </a:rPr>
                        <a:t>Use local suppliers</a:t>
                      </a:r>
                    </a:p>
                  </a:txBody>
                  <a:tcPr marL="33098" marR="33098" marT="23067" marB="66196">
                    <a:lnL w="12700" cmpd="sng">
                      <a:noFill/>
                      <a:prstDash val="solid"/>
                    </a:lnL>
                    <a:lnR w="12700" cmpd="sng">
                      <a:noFill/>
                      <a:prstDash val="solid"/>
                    </a:lnR>
                    <a:lnT w="12700" cmpd="sng">
                      <a:noFill/>
                      <a:prstDash val="solid"/>
                    </a:lnT>
                    <a:lnB w="12700" cmpd="sng">
                      <a:no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Policies to ensure compliance</a:t>
                      </a:r>
                    </a:p>
                    <a:p>
                      <a:pPr marL="171450" indent="-171450">
                        <a:buFont typeface="Arial" panose="020B0604020202020204" pitchFamily="34" charset="0"/>
                        <a:buChar char="•"/>
                      </a:pPr>
                      <a:r>
                        <a:rPr lang="en-GB" sz="900" cap="none" spc="0" dirty="0">
                          <a:solidFill>
                            <a:schemeClr val="tx1"/>
                          </a:solidFill>
                          <a:latin typeface="Lexend Deca Light" pitchFamily="2" charset="0"/>
                        </a:rPr>
                        <a:t>Staying updated on regulatory updates</a:t>
                      </a:r>
                    </a:p>
                    <a:p>
                      <a:pPr marL="171450" indent="-171450">
                        <a:buFont typeface="Arial" panose="020B0604020202020204" pitchFamily="34" charset="0"/>
                        <a:buChar char="•"/>
                      </a:pPr>
                      <a:r>
                        <a:rPr lang="en-GB" sz="900" cap="none" spc="0" dirty="0">
                          <a:solidFill>
                            <a:schemeClr val="tx1"/>
                          </a:solidFill>
                          <a:latin typeface="Lexend Deca Light" pitchFamily="2" charset="0"/>
                        </a:rPr>
                        <a:t>Internal and compliance audits</a:t>
                      </a:r>
                    </a:p>
                    <a:p>
                      <a:pPr marL="171450" indent="-171450">
                        <a:buFont typeface="Arial" panose="020B0604020202020204" pitchFamily="34" charset="0"/>
                        <a:buChar char="•"/>
                      </a:pPr>
                      <a:r>
                        <a:rPr lang="en-GB" sz="900" cap="none" spc="0" dirty="0">
                          <a:solidFill>
                            <a:schemeClr val="tx1"/>
                          </a:solidFill>
                          <a:latin typeface="Lexend Deca Light" pitchFamily="2" charset="0"/>
                        </a:rPr>
                        <a:t>Legal registers</a:t>
                      </a:r>
                    </a:p>
                    <a:p>
                      <a:pPr marL="171450" indent="-171450">
                        <a:buFont typeface="Arial" panose="020B0604020202020204" pitchFamily="34" charset="0"/>
                        <a:buChar char="•"/>
                      </a:pPr>
                      <a:r>
                        <a:rPr lang="en-GB" sz="900" cap="none" spc="0" dirty="0">
                          <a:solidFill>
                            <a:schemeClr val="tx1"/>
                          </a:solidFill>
                          <a:latin typeface="Lexend Deca Light" pitchFamily="2" charset="0"/>
                        </a:rPr>
                        <a:t>On time reporting</a:t>
                      </a:r>
                    </a:p>
                  </a:txBody>
                  <a:tcPr marL="33098" marR="33098" marT="23067" marB="66196">
                    <a:lnL w="12700" cmpd="sng">
                      <a:noFill/>
                      <a:prstDash val="solid"/>
                    </a:lnL>
                    <a:lnR w="12700" cmpd="sng">
                      <a:noFill/>
                      <a:prstDash val="solid"/>
                    </a:lnR>
                    <a:lnT w="12700" cmpd="sng">
                      <a:noFill/>
                      <a:prstDash val="solid"/>
                    </a:lnT>
                    <a:lnB w="12700" cmpd="sng">
                      <a:noFill/>
                      <a:prstDash val="solid"/>
                    </a:lnB>
                    <a:noFill/>
                  </a:tcPr>
                </a:tc>
                <a:tc>
                  <a:txBody>
                    <a:bodyPr/>
                    <a:lstStyle/>
                    <a:p>
                      <a:pPr marL="171450" indent="-171450">
                        <a:buFont typeface="Arial" panose="020B0604020202020204" pitchFamily="34" charset="0"/>
                        <a:buChar char="•"/>
                      </a:pPr>
                      <a:r>
                        <a:rPr lang="en-GB" sz="900" cap="none" spc="0" dirty="0">
                          <a:solidFill>
                            <a:schemeClr val="tx1"/>
                          </a:solidFill>
                          <a:latin typeface="Lexend Deca Light" pitchFamily="2" charset="0"/>
                        </a:rPr>
                        <a:t>Robust risk management</a:t>
                      </a:r>
                    </a:p>
                    <a:p>
                      <a:pPr marL="171450" indent="-171450">
                        <a:buFont typeface="Arial" panose="020B0604020202020204" pitchFamily="34" charset="0"/>
                        <a:buChar char="•"/>
                      </a:pPr>
                      <a:r>
                        <a:rPr lang="en-GB" sz="900" cap="none" spc="0" dirty="0">
                          <a:solidFill>
                            <a:schemeClr val="tx1"/>
                          </a:solidFill>
                          <a:latin typeface="Lexend Deca Light" pitchFamily="2" charset="0"/>
                        </a:rPr>
                        <a:t>Strategies to create value and growth</a:t>
                      </a:r>
                    </a:p>
                    <a:p>
                      <a:pPr marL="171450" indent="-171450">
                        <a:buFont typeface="Arial" panose="020B0604020202020204" pitchFamily="34" charset="0"/>
                        <a:buChar char="•"/>
                      </a:pPr>
                      <a:r>
                        <a:rPr lang="en-GB" sz="900" cap="none" spc="0" dirty="0">
                          <a:solidFill>
                            <a:schemeClr val="tx1"/>
                          </a:solidFill>
                          <a:latin typeface="Lexend Deca Light" pitchFamily="2" charset="0"/>
                        </a:rPr>
                        <a:t>Sustainable reporting</a:t>
                      </a:r>
                    </a:p>
                    <a:p>
                      <a:pPr marL="171450" indent="-171450">
                        <a:buFont typeface="Arial" panose="020B0604020202020204" pitchFamily="34" charset="0"/>
                        <a:buChar char="•"/>
                      </a:pPr>
                      <a:r>
                        <a:rPr lang="en-GB" sz="900" cap="none" spc="0" dirty="0">
                          <a:solidFill>
                            <a:schemeClr val="tx1"/>
                          </a:solidFill>
                          <a:latin typeface="Lexend Deca Light" pitchFamily="2" charset="0"/>
                        </a:rPr>
                        <a:t>ESG ratings</a:t>
                      </a:r>
                    </a:p>
                  </a:txBody>
                  <a:tcPr marL="33098" marR="33098" marT="23067" marB="6619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352793"/>
                  </a:ext>
                </a:extLst>
              </a:tr>
            </a:tbl>
          </a:graphicData>
        </a:graphic>
      </p:graphicFrame>
    </p:spTree>
    <p:extLst>
      <p:ext uri="{BB962C8B-B14F-4D97-AF65-F5344CB8AC3E}">
        <p14:creationId xmlns:p14="http://schemas.microsoft.com/office/powerpoint/2010/main" val="339953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CFD18-DAF2-220D-53CC-6AD202B336C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F4B8A1A-5AA5-1F3B-A0DA-D55D9BF3B92B}"/>
              </a:ext>
            </a:extLst>
          </p:cNvPr>
          <p:cNvSpPr txBox="1"/>
          <p:nvPr/>
        </p:nvSpPr>
        <p:spPr>
          <a:xfrm>
            <a:off x="1067325" y="143838"/>
            <a:ext cx="9516996" cy="646331"/>
          </a:xfrm>
          <a:prstGeom prst="rect">
            <a:avLst/>
          </a:prstGeom>
          <a:noFill/>
        </p:spPr>
        <p:txBody>
          <a:bodyPr wrap="square">
            <a:spAutoFit/>
          </a:bodyPr>
          <a:lstStyle/>
          <a:p>
            <a:r>
              <a:rPr lang="en-GB" b="1" dirty="0"/>
              <a:t>We are committed to advancing the UN Sustainable Development Goals (SDG) and have aligned our sustainability strategy to the most relevant SDG targets and indicators.</a:t>
            </a:r>
          </a:p>
        </p:txBody>
      </p:sp>
      <p:pic>
        <p:nvPicPr>
          <p:cNvPr id="2" name="Picture 1">
            <a:extLst>
              <a:ext uri="{FF2B5EF4-FFF2-40B4-BE49-F238E27FC236}">
                <a16:creationId xmlns:a16="http://schemas.microsoft.com/office/drawing/2014/main" id="{44F347AF-DA3A-FC5A-BFD9-C67439B4F5E5}"/>
              </a:ext>
            </a:extLst>
          </p:cNvPr>
          <p:cNvPicPr>
            <a:picLocks noChangeAspect="1"/>
          </p:cNvPicPr>
          <p:nvPr/>
        </p:nvPicPr>
        <p:blipFill>
          <a:blip r:embed="rId2"/>
          <a:stretch>
            <a:fillRect/>
          </a:stretch>
        </p:blipFill>
        <p:spPr>
          <a:xfrm>
            <a:off x="820235" y="739510"/>
            <a:ext cx="9764085" cy="6067831"/>
          </a:xfrm>
          <a:prstGeom prst="rect">
            <a:avLst/>
          </a:prstGeom>
        </p:spPr>
      </p:pic>
    </p:spTree>
    <p:extLst>
      <p:ext uri="{BB962C8B-B14F-4D97-AF65-F5344CB8AC3E}">
        <p14:creationId xmlns:p14="http://schemas.microsoft.com/office/powerpoint/2010/main" val="178040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44363-F269-F292-4779-C0F7FE3C60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1B9699-4F81-7854-DC4B-69281F1E030E}"/>
              </a:ext>
            </a:extLst>
          </p:cNvPr>
          <p:cNvSpPr txBox="1"/>
          <p:nvPr/>
        </p:nvSpPr>
        <p:spPr>
          <a:xfrm>
            <a:off x="775623" y="204350"/>
            <a:ext cx="10640754"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rgbClr val="FF0000"/>
                </a:solidFill>
                <a:latin typeface="Lexend Deca" pitchFamily="2" charset="0"/>
                <a:ea typeface="+mj-ea"/>
                <a:cs typeface="+mj-cs"/>
              </a:rPr>
              <a:t>Environmental Strategies</a:t>
            </a:r>
          </a:p>
        </p:txBody>
      </p:sp>
      <p:graphicFrame>
        <p:nvGraphicFramePr>
          <p:cNvPr id="3" name="Table 9">
            <a:extLst>
              <a:ext uri="{FF2B5EF4-FFF2-40B4-BE49-F238E27FC236}">
                <a16:creationId xmlns:a16="http://schemas.microsoft.com/office/drawing/2014/main" id="{2C7BAF9D-F7E0-602E-FEFD-C2725151147C}"/>
              </a:ext>
            </a:extLst>
          </p:cNvPr>
          <p:cNvGraphicFramePr>
            <a:graphicFrameLocks noGrp="1"/>
          </p:cNvGraphicFramePr>
          <p:nvPr>
            <p:extLst>
              <p:ext uri="{D42A27DB-BD31-4B8C-83A1-F6EECF244321}">
                <p14:modId xmlns:p14="http://schemas.microsoft.com/office/powerpoint/2010/main" val="2669090081"/>
              </p:ext>
            </p:extLst>
          </p:nvPr>
        </p:nvGraphicFramePr>
        <p:xfrm>
          <a:off x="1126346" y="1174792"/>
          <a:ext cx="9765174" cy="4623475"/>
        </p:xfrm>
        <a:graphic>
          <a:graphicData uri="http://schemas.openxmlformats.org/drawingml/2006/table">
            <a:tbl>
              <a:tblPr firstRow="1" bandRow="1">
                <a:tableStyleId>{2D5ABB26-0587-4C30-8999-92F81FD0307C}</a:tableStyleId>
              </a:tblPr>
              <a:tblGrid>
                <a:gridCol w="1086910">
                  <a:extLst>
                    <a:ext uri="{9D8B030D-6E8A-4147-A177-3AD203B41FA5}">
                      <a16:colId xmlns:a16="http://schemas.microsoft.com/office/drawing/2014/main" val="3505192561"/>
                    </a:ext>
                  </a:extLst>
                </a:gridCol>
                <a:gridCol w="1627174">
                  <a:extLst>
                    <a:ext uri="{9D8B030D-6E8A-4147-A177-3AD203B41FA5}">
                      <a16:colId xmlns:a16="http://schemas.microsoft.com/office/drawing/2014/main" val="2337488176"/>
                    </a:ext>
                  </a:extLst>
                </a:gridCol>
                <a:gridCol w="3525545">
                  <a:extLst>
                    <a:ext uri="{9D8B030D-6E8A-4147-A177-3AD203B41FA5}">
                      <a16:colId xmlns:a16="http://schemas.microsoft.com/office/drawing/2014/main" val="1435283338"/>
                    </a:ext>
                  </a:extLst>
                </a:gridCol>
                <a:gridCol w="3525545">
                  <a:extLst>
                    <a:ext uri="{9D8B030D-6E8A-4147-A177-3AD203B41FA5}">
                      <a16:colId xmlns:a16="http://schemas.microsoft.com/office/drawing/2014/main" val="2055220844"/>
                    </a:ext>
                  </a:extLst>
                </a:gridCol>
              </a:tblGrid>
              <a:tr h="606804">
                <a:tc>
                  <a:txBody>
                    <a:bodyPr/>
                    <a:lstStyle/>
                    <a:p>
                      <a:endParaRPr lang="en-GB" dirty="0">
                        <a:latin typeface="Lexend Deca Light" pitchFamily="2" charset="0"/>
                      </a:endParaRPr>
                    </a:p>
                  </a:txBody>
                  <a:tcP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Area</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How it affect Petards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Strategies for 2026</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734599568"/>
                  </a:ext>
                </a:extLst>
              </a:tr>
              <a:tr h="1029401">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Water Usage</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Petards consider water a precious resource that must be managed responsibly. Water use is primary for sanitation and hygiene purposes. </a:t>
                      </a: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Lexend Deca Light" pitchFamily="2" charset="0"/>
                        </a:rPr>
                        <a:t>Continue to track water usage to determine effectivity of 2025 maintenance activities. Promote efficient usage.</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494819524"/>
                  </a:ext>
                </a:extLst>
              </a:tr>
              <a:tr h="2987270">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Energy  Efficiencies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Most of Petards energy consumption is from electricity usage in our facility. In addition, our operations also uses fuel, mainly natural gas to heat the facility.</a:t>
                      </a: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Petards are focussed on a dual strategy to reduce our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Utilising energy efficient equipment and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Investigating feasibility of renewable energy sources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209718620"/>
                  </a:ext>
                </a:extLst>
              </a:tr>
            </a:tbl>
          </a:graphicData>
        </a:graphic>
      </p:graphicFrame>
      <p:pic>
        <p:nvPicPr>
          <p:cNvPr id="4" name="Picture 3">
            <a:extLst>
              <a:ext uri="{FF2B5EF4-FFF2-40B4-BE49-F238E27FC236}">
                <a16:creationId xmlns:a16="http://schemas.microsoft.com/office/drawing/2014/main" id="{BE725BB5-DF13-8CA3-CB3F-74E3D852DB8B}"/>
              </a:ext>
            </a:extLst>
          </p:cNvPr>
          <p:cNvPicPr>
            <a:picLocks noChangeAspect="1"/>
          </p:cNvPicPr>
          <p:nvPr/>
        </p:nvPicPr>
        <p:blipFill>
          <a:blip r:embed="rId2"/>
          <a:stretch>
            <a:fillRect/>
          </a:stretch>
        </p:blipFill>
        <p:spPr>
          <a:xfrm>
            <a:off x="1485339" y="2017193"/>
            <a:ext cx="482301" cy="503737"/>
          </a:xfrm>
          <a:prstGeom prst="rect">
            <a:avLst/>
          </a:prstGeom>
        </p:spPr>
      </p:pic>
      <p:pic>
        <p:nvPicPr>
          <p:cNvPr id="5" name="Picture 4">
            <a:extLst>
              <a:ext uri="{FF2B5EF4-FFF2-40B4-BE49-F238E27FC236}">
                <a16:creationId xmlns:a16="http://schemas.microsoft.com/office/drawing/2014/main" id="{630302CA-FD8B-9AF0-2D87-EA550FE29982}"/>
              </a:ext>
            </a:extLst>
          </p:cNvPr>
          <p:cNvPicPr>
            <a:picLocks noChangeAspect="1"/>
          </p:cNvPicPr>
          <p:nvPr/>
        </p:nvPicPr>
        <p:blipFill>
          <a:blip r:embed="rId3"/>
          <a:stretch>
            <a:fillRect/>
          </a:stretch>
        </p:blipFill>
        <p:spPr>
          <a:xfrm>
            <a:off x="1442079" y="3572726"/>
            <a:ext cx="519815" cy="503738"/>
          </a:xfrm>
          <a:prstGeom prst="rect">
            <a:avLst/>
          </a:prstGeom>
        </p:spPr>
      </p:pic>
      <p:pic>
        <p:nvPicPr>
          <p:cNvPr id="14" name="Picture 13">
            <a:extLst>
              <a:ext uri="{FF2B5EF4-FFF2-40B4-BE49-F238E27FC236}">
                <a16:creationId xmlns:a16="http://schemas.microsoft.com/office/drawing/2014/main" id="{48984D3D-7443-020F-27AE-FC60F1127ABC}"/>
              </a:ext>
            </a:extLst>
          </p:cNvPr>
          <p:cNvPicPr>
            <a:picLocks noChangeAspect="1"/>
          </p:cNvPicPr>
          <p:nvPr/>
        </p:nvPicPr>
        <p:blipFill>
          <a:blip r:embed="rId4"/>
          <a:stretch>
            <a:fillRect/>
          </a:stretch>
        </p:blipFill>
        <p:spPr>
          <a:xfrm>
            <a:off x="1442080" y="4155286"/>
            <a:ext cx="519815" cy="522640"/>
          </a:xfrm>
          <a:prstGeom prst="rect">
            <a:avLst/>
          </a:prstGeom>
        </p:spPr>
      </p:pic>
      <p:pic>
        <p:nvPicPr>
          <p:cNvPr id="15" name="Picture 14">
            <a:extLst>
              <a:ext uri="{FF2B5EF4-FFF2-40B4-BE49-F238E27FC236}">
                <a16:creationId xmlns:a16="http://schemas.microsoft.com/office/drawing/2014/main" id="{760EE91C-302E-F9F1-B309-1F6CCECF74B5}"/>
              </a:ext>
            </a:extLst>
          </p:cNvPr>
          <p:cNvPicPr>
            <a:picLocks noChangeAspect="1"/>
          </p:cNvPicPr>
          <p:nvPr/>
        </p:nvPicPr>
        <p:blipFill>
          <a:blip r:embed="rId5"/>
          <a:stretch>
            <a:fillRect/>
          </a:stretch>
        </p:blipFill>
        <p:spPr>
          <a:xfrm>
            <a:off x="1436337" y="4708049"/>
            <a:ext cx="531303" cy="522640"/>
          </a:xfrm>
          <a:prstGeom prst="rect">
            <a:avLst/>
          </a:prstGeom>
        </p:spPr>
      </p:pic>
    </p:spTree>
    <p:extLst>
      <p:ext uri="{BB962C8B-B14F-4D97-AF65-F5344CB8AC3E}">
        <p14:creationId xmlns:p14="http://schemas.microsoft.com/office/powerpoint/2010/main" val="100375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62B35-0775-A2AE-7688-7D37A4830A1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DC48AE2-B6AE-786C-6C66-487E2EABAA3B}"/>
              </a:ext>
            </a:extLst>
          </p:cNvPr>
          <p:cNvSpPr txBox="1"/>
          <p:nvPr/>
        </p:nvSpPr>
        <p:spPr>
          <a:xfrm>
            <a:off x="809172" y="158150"/>
            <a:ext cx="10966575" cy="584775"/>
          </a:xfrm>
          <a:prstGeom prst="rect">
            <a:avLst/>
          </a:prstGeom>
          <a:noFill/>
        </p:spPr>
        <p:txBody>
          <a:bodyPr wrap="square" rtlCol="0">
            <a:spAutoFit/>
          </a:bodyPr>
          <a:lstStyle/>
          <a:p>
            <a:r>
              <a:rPr lang="en-US" sz="3200" b="1" dirty="0">
                <a:solidFill>
                  <a:srgbClr val="FF0000"/>
                </a:solidFill>
                <a:latin typeface="Lexend Deca" pitchFamily="2" charset="0"/>
                <a:ea typeface="Rubik Light" charset="0"/>
                <a:cs typeface="Rubik Light" charset="0"/>
              </a:rPr>
              <a:t>Environmental Management</a:t>
            </a:r>
          </a:p>
        </p:txBody>
      </p:sp>
      <p:pic>
        <p:nvPicPr>
          <p:cNvPr id="7" name="Picture 6">
            <a:extLst>
              <a:ext uri="{FF2B5EF4-FFF2-40B4-BE49-F238E27FC236}">
                <a16:creationId xmlns:a16="http://schemas.microsoft.com/office/drawing/2014/main" id="{F7B85193-4805-2FAA-1C52-3B548DA0FBC1}"/>
              </a:ext>
            </a:extLst>
          </p:cNvPr>
          <p:cNvPicPr>
            <a:picLocks noChangeAspect="1"/>
          </p:cNvPicPr>
          <p:nvPr/>
        </p:nvPicPr>
        <p:blipFill>
          <a:blip r:embed="rId2"/>
          <a:stretch>
            <a:fillRect/>
          </a:stretch>
        </p:blipFill>
        <p:spPr>
          <a:xfrm>
            <a:off x="8754426" y="226023"/>
            <a:ext cx="626853" cy="607466"/>
          </a:xfrm>
          <a:prstGeom prst="rect">
            <a:avLst/>
          </a:prstGeom>
        </p:spPr>
      </p:pic>
      <p:pic>
        <p:nvPicPr>
          <p:cNvPr id="8" name="Picture 7">
            <a:extLst>
              <a:ext uri="{FF2B5EF4-FFF2-40B4-BE49-F238E27FC236}">
                <a16:creationId xmlns:a16="http://schemas.microsoft.com/office/drawing/2014/main" id="{15217CDC-139C-CBC6-2588-CF989ED3EDCA}"/>
              </a:ext>
            </a:extLst>
          </p:cNvPr>
          <p:cNvPicPr>
            <a:picLocks noChangeAspect="1"/>
          </p:cNvPicPr>
          <p:nvPr/>
        </p:nvPicPr>
        <p:blipFill>
          <a:blip r:embed="rId3"/>
          <a:stretch>
            <a:fillRect/>
          </a:stretch>
        </p:blipFill>
        <p:spPr>
          <a:xfrm>
            <a:off x="9704120" y="221233"/>
            <a:ext cx="594541" cy="597772"/>
          </a:xfrm>
          <a:prstGeom prst="rect">
            <a:avLst/>
          </a:prstGeom>
        </p:spPr>
      </p:pic>
      <p:pic>
        <p:nvPicPr>
          <p:cNvPr id="9" name="Picture 8">
            <a:extLst>
              <a:ext uri="{FF2B5EF4-FFF2-40B4-BE49-F238E27FC236}">
                <a16:creationId xmlns:a16="http://schemas.microsoft.com/office/drawing/2014/main" id="{7BEAFBBE-F8E8-8B4B-2A12-7A40FFFF2A0C}"/>
              </a:ext>
            </a:extLst>
          </p:cNvPr>
          <p:cNvPicPr>
            <a:picLocks noChangeAspect="1"/>
          </p:cNvPicPr>
          <p:nvPr/>
        </p:nvPicPr>
        <p:blipFill>
          <a:blip r:embed="rId4"/>
          <a:stretch>
            <a:fillRect/>
          </a:stretch>
        </p:blipFill>
        <p:spPr>
          <a:xfrm>
            <a:off x="10621503" y="227306"/>
            <a:ext cx="594542" cy="584848"/>
          </a:xfrm>
          <a:prstGeom prst="rect">
            <a:avLst/>
          </a:prstGeom>
        </p:spPr>
      </p:pic>
      <p:pic>
        <p:nvPicPr>
          <p:cNvPr id="10" name="Picture 9">
            <a:extLst>
              <a:ext uri="{FF2B5EF4-FFF2-40B4-BE49-F238E27FC236}">
                <a16:creationId xmlns:a16="http://schemas.microsoft.com/office/drawing/2014/main" id="{F96E7099-4768-F854-A979-D6847F4795E0}"/>
              </a:ext>
            </a:extLst>
          </p:cNvPr>
          <p:cNvPicPr>
            <a:picLocks noChangeAspect="1"/>
          </p:cNvPicPr>
          <p:nvPr/>
        </p:nvPicPr>
        <p:blipFill>
          <a:blip r:embed="rId5"/>
          <a:stretch>
            <a:fillRect/>
          </a:stretch>
        </p:blipFill>
        <p:spPr>
          <a:xfrm>
            <a:off x="7854447" y="226023"/>
            <a:ext cx="581616" cy="607466"/>
          </a:xfrm>
          <a:prstGeom prst="rect">
            <a:avLst/>
          </a:prstGeom>
        </p:spPr>
      </p:pic>
      <p:sp>
        <p:nvSpPr>
          <p:cNvPr id="13" name="TextBox 12">
            <a:extLst>
              <a:ext uri="{FF2B5EF4-FFF2-40B4-BE49-F238E27FC236}">
                <a16:creationId xmlns:a16="http://schemas.microsoft.com/office/drawing/2014/main" id="{FAF1401B-CF59-7D36-76DE-8A5205A11324}"/>
              </a:ext>
            </a:extLst>
          </p:cNvPr>
          <p:cNvSpPr txBox="1"/>
          <p:nvPr/>
        </p:nvSpPr>
        <p:spPr>
          <a:xfrm>
            <a:off x="5585878" y="1031003"/>
            <a:ext cx="6103088" cy="5078313"/>
          </a:xfrm>
          <a:prstGeom prst="rect">
            <a:avLst/>
          </a:prstGeom>
          <a:noFill/>
        </p:spPr>
        <p:txBody>
          <a:bodyPr wrap="square" rtlCol="0">
            <a:spAutoFit/>
          </a:bodyPr>
          <a:lstStyle/>
          <a:p>
            <a:r>
              <a:rPr lang="en-GB" sz="1200" dirty="0">
                <a:latin typeface="Lexend Deca" pitchFamily="2" charset="0"/>
              </a:rPr>
              <a:t>As part of our environmental management system, we have measures to segregate, store, and dispose of waste safely and in compliance to regulatory and legislative requirements. </a:t>
            </a:r>
          </a:p>
          <a:p>
            <a:endParaRPr lang="en-GB" sz="1200" dirty="0">
              <a:latin typeface="Lexend Deca" pitchFamily="2" charset="0"/>
            </a:endParaRPr>
          </a:p>
          <a:p>
            <a:r>
              <a:rPr lang="en-GB" sz="1200" dirty="0">
                <a:latin typeface="Lexend Deca" pitchFamily="2" charset="0"/>
              </a:rPr>
              <a:t>Non-hazardous waste is disposed of either through landfill or recycle programs. </a:t>
            </a:r>
          </a:p>
          <a:p>
            <a:endParaRPr lang="en-GB" sz="1200" dirty="0">
              <a:latin typeface="Lexend Deca" pitchFamily="2" charset="0"/>
            </a:endParaRPr>
          </a:p>
          <a:p>
            <a:r>
              <a:rPr lang="en-GB" sz="1200" b="1" dirty="0">
                <a:latin typeface="Lexend Deca" pitchFamily="2" charset="0"/>
              </a:rPr>
              <a:t>Non hazardous waste 17% reduction in 2025 from 2024 levels.</a:t>
            </a:r>
          </a:p>
          <a:p>
            <a:endParaRPr lang="en-GB" sz="1200" dirty="0">
              <a:latin typeface="Lexend Deca" pitchFamily="2" charset="0"/>
            </a:endParaRPr>
          </a:p>
          <a:p>
            <a:r>
              <a:rPr lang="en-GB" sz="1200" dirty="0">
                <a:latin typeface="Lexend Deca" pitchFamily="2" charset="0"/>
              </a:rPr>
              <a:t>Petards main non-hazardous waste streams are:</a:t>
            </a:r>
          </a:p>
          <a:p>
            <a:pPr marL="171450" indent="-171450">
              <a:buFont typeface="Arial" panose="020B0604020202020204" pitchFamily="34" charset="0"/>
              <a:buChar char="•"/>
            </a:pPr>
            <a:r>
              <a:rPr lang="en-GB" sz="1200" dirty="0">
                <a:latin typeface="Lexend Deca" pitchFamily="2" charset="0"/>
              </a:rPr>
              <a:t>Refuse (General Waste) goes to landfill </a:t>
            </a:r>
          </a:p>
          <a:p>
            <a:pPr marL="171450" indent="-171450">
              <a:buFont typeface="Arial" panose="020B0604020202020204" pitchFamily="34" charset="0"/>
              <a:buChar char="•"/>
            </a:pPr>
            <a:r>
              <a:rPr lang="en-GB" sz="1200" dirty="0">
                <a:latin typeface="Lexend Deca" pitchFamily="2" charset="0"/>
              </a:rPr>
              <a:t>WEEE (small electronics and batteries) recycled back into use</a:t>
            </a:r>
          </a:p>
          <a:p>
            <a:pPr marL="171450" indent="-171450">
              <a:buFont typeface="Arial" panose="020B0604020202020204" pitchFamily="34" charset="0"/>
              <a:buChar char="•"/>
            </a:pPr>
            <a:r>
              <a:rPr lang="en-GB" sz="1200" dirty="0">
                <a:latin typeface="Lexend Deca" pitchFamily="2" charset="0"/>
              </a:rPr>
              <a:t>Packaging (Paper and Cardboard) recycled back into use</a:t>
            </a:r>
          </a:p>
          <a:p>
            <a:pPr marL="171450" indent="-171450">
              <a:buFont typeface="Arial" panose="020B0604020202020204" pitchFamily="34" charset="0"/>
              <a:buChar char="•"/>
            </a:pPr>
            <a:r>
              <a:rPr lang="en-GB" sz="1200" dirty="0">
                <a:latin typeface="Lexend Deca" pitchFamily="2" charset="0"/>
              </a:rPr>
              <a:t>Metal</a:t>
            </a:r>
          </a:p>
          <a:p>
            <a:endParaRPr lang="en-GB" sz="1200" dirty="0">
              <a:latin typeface="Lexend Deca" pitchFamily="2" charset="0"/>
            </a:endParaRPr>
          </a:p>
          <a:p>
            <a:endParaRPr lang="en-GB" sz="1200" b="1" dirty="0">
              <a:latin typeface="Lexend Deca" pitchFamily="2" charset="0"/>
            </a:endParaRPr>
          </a:p>
          <a:p>
            <a:r>
              <a:rPr lang="en-GB" sz="1200" b="1" dirty="0">
                <a:latin typeface="Lexend Deca" pitchFamily="2" charset="0"/>
              </a:rPr>
              <a:t>Hazardous waste 13% decrease  in 2025 from 2024 levels.</a:t>
            </a:r>
          </a:p>
          <a:p>
            <a:endParaRPr lang="en-GB" sz="1200" dirty="0">
              <a:latin typeface="Lexend Deca" pitchFamily="2" charset="0"/>
            </a:endParaRPr>
          </a:p>
          <a:p>
            <a:r>
              <a:rPr lang="en-GB" sz="1200" dirty="0">
                <a:latin typeface="Lexend Deca" pitchFamily="2" charset="0"/>
              </a:rPr>
              <a:t>PJL dispose of hazardous waste in strict compliance with local regulations. Our Hazardous waste streams are</a:t>
            </a:r>
          </a:p>
          <a:p>
            <a:pPr marL="285750" indent="-285750">
              <a:buFont typeface="Arial" panose="020B0604020202020204" pitchFamily="34" charset="0"/>
              <a:buChar char="•"/>
            </a:pPr>
            <a:r>
              <a:rPr lang="en-GB" sz="1200" dirty="0">
                <a:latin typeface="Lexend Deca" pitchFamily="2" charset="0"/>
              </a:rPr>
              <a:t>Solvents</a:t>
            </a:r>
          </a:p>
          <a:p>
            <a:pPr marL="285750" indent="-285750">
              <a:buFont typeface="Arial" panose="020B0604020202020204" pitchFamily="34" charset="0"/>
              <a:buChar char="•"/>
            </a:pPr>
            <a:r>
              <a:rPr lang="en-GB" sz="1200" dirty="0">
                <a:latin typeface="Lexend Deca" pitchFamily="2" charset="0"/>
              </a:rPr>
              <a:t>Glues</a:t>
            </a:r>
          </a:p>
          <a:p>
            <a:pPr marL="285750" indent="-285750">
              <a:buFont typeface="Arial" panose="020B0604020202020204" pitchFamily="34" charset="0"/>
              <a:buChar char="•"/>
            </a:pPr>
            <a:r>
              <a:rPr lang="en-GB" sz="1200" dirty="0">
                <a:latin typeface="Lexend Deca" pitchFamily="2" charset="0"/>
              </a:rPr>
              <a:t>Lithium Batteries</a:t>
            </a:r>
          </a:p>
          <a:p>
            <a:endParaRPr lang="en-GB" sz="1200" dirty="0">
              <a:latin typeface="Lexend Deca" pitchFamily="2" charset="0"/>
            </a:endParaRPr>
          </a:p>
          <a:p>
            <a:r>
              <a:rPr lang="en-GB" sz="1200" dirty="0">
                <a:latin typeface="Lexend Deca" pitchFamily="2" charset="0"/>
              </a:rPr>
              <a:t> PJL have a target to ensure all personnel responsible for chemical waste and spill management conduct an annual spill response training course</a:t>
            </a:r>
          </a:p>
          <a:p>
            <a:endParaRPr lang="en-GB" sz="1200" dirty="0">
              <a:latin typeface="Lexend Deca" pitchFamily="2" charset="0"/>
            </a:endParaRPr>
          </a:p>
          <a:p>
            <a:endParaRPr lang="en-GB" sz="1200" dirty="0">
              <a:latin typeface="Lexend Deca" pitchFamily="2" charset="0"/>
            </a:endParaRPr>
          </a:p>
        </p:txBody>
      </p:sp>
      <p:graphicFrame>
        <p:nvGraphicFramePr>
          <p:cNvPr id="11" name="Chart 10">
            <a:extLst>
              <a:ext uri="{FF2B5EF4-FFF2-40B4-BE49-F238E27FC236}">
                <a16:creationId xmlns:a16="http://schemas.microsoft.com/office/drawing/2014/main" id="{B219392E-7269-7751-0B7D-64D96E087E0B}"/>
              </a:ext>
            </a:extLst>
          </p:cNvPr>
          <p:cNvGraphicFramePr>
            <a:graphicFrameLocks/>
          </p:cNvGraphicFramePr>
          <p:nvPr>
            <p:extLst>
              <p:ext uri="{D42A27DB-BD31-4B8C-83A1-F6EECF244321}">
                <p14:modId xmlns:p14="http://schemas.microsoft.com/office/powerpoint/2010/main" val="162947418"/>
              </p:ext>
            </p:extLst>
          </p:nvPr>
        </p:nvGraphicFramePr>
        <p:xfrm>
          <a:off x="809172" y="742925"/>
          <a:ext cx="4572000" cy="29836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8641C9E8-31AA-4DB6-9BA2-99EB74D0FC69}"/>
              </a:ext>
            </a:extLst>
          </p:cNvPr>
          <p:cNvGraphicFramePr>
            <a:graphicFrameLocks/>
          </p:cNvGraphicFramePr>
          <p:nvPr>
            <p:extLst>
              <p:ext uri="{D42A27DB-BD31-4B8C-83A1-F6EECF244321}">
                <p14:modId xmlns:p14="http://schemas.microsoft.com/office/powerpoint/2010/main" val="3996200892"/>
              </p:ext>
            </p:extLst>
          </p:nvPr>
        </p:nvGraphicFramePr>
        <p:xfrm>
          <a:off x="809172" y="3859212"/>
          <a:ext cx="4572000" cy="26955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6435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9285-815B-9CB6-EFB2-F6BF22C6FF1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D4DB11-F06B-BD05-A739-145B5D29232F}"/>
              </a:ext>
            </a:extLst>
          </p:cNvPr>
          <p:cNvSpPr txBox="1"/>
          <p:nvPr/>
        </p:nvSpPr>
        <p:spPr>
          <a:xfrm>
            <a:off x="698570" y="1231668"/>
            <a:ext cx="11043079" cy="954107"/>
          </a:xfrm>
          <a:prstGeom prst="rect">
            <a:avLst/>
          </a:prstGeom>
          <a:noFill/>
        </p:spPr>
        <p:txBody>
          <a:bodyPr wrap="square">
            <a:spAutoFit/>
          </a:bodyPr>
          <a:lstStyle/>
          <a:p>
            <a:r>
              <a:rPr lang="en-GB" sz="1400" dirty="0">
                <a:latin typeface="Lexend Deca Medium" pitchFamily="2" charset="0"/>
              </a:rPr>
              <a:t>Petards human resources policies focus on creating an inclusive, empowering, and enabling workplace where employees can thrive. We promote diversity, equality, and mutual trust and respect at the workplace, while the safety, health, and mental wellbeing of our people remain our top priorities. We provide ongoing learning opportunities to our employees for personal and professional development.</a:t>
            </a:r>
          </a:p>
        </p:txBody>
      </p:sp>
      <p:sp>
        <p:nvSpPr>
          <p:cNvPr id="3" name="TextBox 2">
            <a:extLst>
              <a:ext uri="{FF2B5EF4-FFF2-40B4-BE49-F238E27FC236}">
                <a16:creationId xmlns:a16="http://schemas.microsoft.com/office/drawing/2014/main" id="{EE463DB3-849B-CA2D-124C-6FF50506DB7C}"/>
              </a:ext>
            </a:extLst>
          </p:cNvPr>
          <p:cNvSpPr txBox="1"/>
          <p:nvPr/>
        </p:nvSpPr>
        <p:spPr>
          <a:xfrm>
            <a:off x="698570" y="165143"/>
            <a:ext cx="10640754"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latin typeface="Lexend Deca" pitchFamily="2" charset="0"/>
                <a:ea typeface="+mj-ea"/>
                <a:cs typeface="+mj-cs"/>
              </a:rPr>
              <a:t>Talent Management, Health &amp; Safety, Human Rights</a:t>
            </a:r>
          </a:p>
        </p:txBody>
      </p:sp>
      <p:pic>
        <p:nvPicPr>
          <p:cNvPr id="4" name="Picture 3">
            <a:extLst>
              <a:ext uri="{FF2B5EF4-FFF2-40B4-BE49-F238E27FC236}">
                <a16:creationId xmlns:a16="http://schemas.microsoft.com/office/drawing/2014/main" id="{3BA0BB24-BF1D-F329-0648-C181CA99885F}"/>
              </a:ext>
            </a:extLst>
          </p:cNvPr>
          <p:cNvPicPr>
            <a:picLocks noChangeAspect="1"/>
          </p:cNvPicPr>
          <p:nvPr/>
        </p:nvPicPr>
        <p:blipFill>
          <a:blip r:embed="rId2"/>
          <a:stretch>
            <a:fillRect/>
          </a:stretch>
        </p:blipFill>
        <p:spPr>
          <a:xfrm>
            <a:off x="2085800" y="5837594"/>
            <a:ext cx="747559" cy="731396"/>
          </a:xfrm>
          <a:prstGeom prst="rect">
            <a:avLst/>
          </a:prstGeom>
        </p:spPr>
      </p:pic>
      <p:pic>
        <p:nvPicPr>
          <p:cNvPr id="5" name="Picture 4">
            <a:extLst>
              <a:ext uri="{FF2B5EF4-FFF2-40B4-BE49-F238E27FC236}">
                <a16:creationId xmlns:a16="http://schemas.microsoft.com/office/drawing/2014/main" id="{D3A070F8-7D0C-0DFD-D12A-2924670C5603}"/>
              </a:ext>
            </a:extLst>
          </p:cNvPr>
          <p:cNvPicPr>
            <a:picLocks noChangeAspect="1"/>
          </p:cNvPicPr>
          <p:nvPr/>
        </p:nvPicPr>
        <p:blipFill>
          <a:blip r:embed="rId3"/>
          <a:stretch>
            <a:fillRect/>
          </a:stretch>
        </p:blipFill>
        <p:spPr>
          <a:xfrm>
            <a:off x="1020112" y="5793145"/>
            <a:ext cx="804131" cy="775845"/>
          </a:xfrm>
          <a:prstGeom prst="rect">
            <a:avLst/>
          </a:prstGeom>
        </p:spPr>
      </p:pic>
      <p:sp>
        <p:nvSpPr>
          <p:cNvPr id="14" name="TextBox 13">
            <a:extLst>
              <a:ext uri="{FF2B5EF4-FFF2-40B4-BE49-F238E27FC236}">
                <a16:creationId xmlns:a16="http://schemas.microsoft.com/office/drawing/2014/main" id="{A05EF946-D6FE-1359-3247-C4BA1BBE7063}"/>
              </a:ext>
            </a:extLst>
          </p:cNvPr>
          <p:cNvSpPr txBox="1"/>
          <p:nvPr/>
        </p:nvSpPr>
        <p:spPr>
          <a:xfrm>
            <a:off x="698570" y="2746147"/>
            <a:ext cx="6096000" cy="2554545"/>
          </a:xfrm>
          <a:prstGeom prst="rect">
            <a:avLst/>
          </a:prstGeom>
          <a:noFill/>
        </p:spPr>
        <p:txBody>
          <a:bodyPr wrap="square">
            <a:spAutoFit/>
          </a:bodyPr>
          <a:lstStyle/>
          <a:p>
            <a:r>
              <a:rPr lang="en-GB" sz="1600" b="1" dirty="0">
                <a:latin typeface="Lexend Deca" pitchFamily="2" charset="0"/>
              </a:rPr>
              <a:t>Diversity </a:t>
            </a:r>
          </a:p>
          <a:p>
            <a:r>
              <a:rPr lang="en-GB" sz="1600" dirty="0">
                <a:latin typeface="Lexend Deca" pitchFamily="2" charset="0"/>
              </a:rPr>
              <a:t>Petards is an equal opportunity employer. We work with individuals </a:t>
            </a:r>
            <a:r>
              <a:rPr lang="en-GB" sz="1400" dirty="0">
                <a:latin typeface="Lexend Deca" pitchFamily="2" charset="0"/>
              </a:rPr>
              <a:t>and</a:t>
            </a:r>
            <a:r>
              <a:rPr lang="en-GB" sz="1600" dirty="0">
                <a:latin typeface="Lexend Deca" pitchFamily="2" charset="0"/>
              </a:rPr>
              <a:t> business partners from various backgrounds and cultures, offering diverse skills, and we strive to create an inclusive work environment regardless of age, religion, race, mental or physical disability, gender identity, marital status, or sexual orientation. Our HR policies are designed to foster an inclusive culture while advocating for fair and progressive workplace practices. As of the end 2025, women represented 10% of our employees and held 20% of our senior managerial positions (General Manager).</a:t>
            </a:r>
          </a:p>
        </p:txBody>
      </p:sp>
      <p:graphicFrame>
        <p:nvGraphicFramePr>
          <p:cNvPr id="7" name="Chart 6">
            <a:extLst>
              <a:ext uri="{FF2B5EF4-FFF2-40B4-BE49-F238E27FC236}">
                <a16:creationId xmlns:a16="http://schemas.microsoft.com/office/drawing/2014/main" id="{51AE2F76-2A19-BBF3-EC59-477FEF774A75}"/>
              </a:ext>
            </a:extLst>
          </p:cNvPr>
          <p:cNvGraphicFramePr>
            <a:graphicFrameLocks/>
          </p:cNvGraphicFramePr>
          <p:nvPr>
            <p:extLst>
              <p:ext uri="{D42A27DB-BD31-4B8C-83A1-F6EECF244321}">
                <p14:modId xmlns:p14="http://schemas.microsoft.com/office/powerpoint/2010/main" val="1195482636"/>
              </p:ext>
            </p:extLst>
          </p:nvPr>
        </p:nvGraphicFramePr>
        <p:xfrm>
          <a:off x="6767324" y="3015808"/>
          <a:ext cx="4572000" cy="2695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245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2C118-E1C4-96F4-AE7C-2966273383CA}"/>
            </a:ext>
          </a:extLst>
        </p:cNvPr>
        <p:cNvGrpSpPr/>
        <p:nvPr/>
      </p:nvGrpSpPr>
      <p:grpSpPr>
        <a:xfrm>
          <a:off x="0" y="0"/>
          <a:ext cx="0" cy="0"/>
          <a:chOff x="0" y="0"/>
          <a:chExt cx="0" cy="0"/>
        </a:xfrm>
      </p:grpSpPr>
      <p:graphicFrame>
        <p:nvGraphicFramePr>
          <p:cNvPr id="6" name="Table 9">
            <a:extLst>
              <a:ext uri="{FF2B5EF4-FFF2-40B4-BE49-F238E27FC236}">
                <a16:creationId xmlns:a16="http://schemas.microsoft.com/office/drawing/2014/main" id="{E9B88E55-C751-AB72-8B5D-A1A793EB9CA2}"/>
              </a:ext>
            </a:extLst>
          </p:cNvPr>
          <p:cNvGraphicFramePr>
            <a:graphicFrameLocks noGrp="1"/>
          </p:cNvGraphicFramePr>
          <p:nvPr>
            <p:extLst>
              <p:ext uri="{D42A27DB-BD31-4B8C-83A1-F6EECF244321}">
                <p14:modId xmlns:p14="http://schemas.microsoft.com/office/powerpoint/2010/main" val="325645163"/>
              </p:ext>
            </p:extLst>
          </p:nvPr>
        </p:nvGraphicFramePr>
        <p:xfrm>
          <a:off x="839082" y="1174037"/>
          <a:ext cx="10336917" cy="4213094"/>
        </p:xfrm>
        <a:graphic>
          <a:graphicData uri="http://schemas.openxmlformats.org/drawingml/2006/table">
            <a:tbl>
              <a:tblPr firstRow="1" bandRow="1">
                <a:tableStyleId>{2D5ABB26-0587-4C30-8999-92F81FD0307C}</a:tableStyleId>
              </a:tblPr>
              <a:tblGrid>
                <a:gridCol w="1150548">
                  <a:extLst>
                    <a:ext uri="{9D8B030D-6E8A-4147-A177-3AD203B41FA5}">
                      <a16:colId xmlns:a16="http://schemas.microsoft.com/office/drawing/2014/main" val="3505192561"/>
                    </a:ext>
                  </a:extLst>
                </a:gridCol>
                <a:gridCol w="1722443">
                  <a:extLst>
                    <a:ext uri="{9D8B030D-6E8A-4147-A177-3AD203B41FA5}">
                      <a16:colId xmlns:a16="http://schemas.microsoft.com/office/drawing/2014/main" val="2337488176"/>
                    </a:ext>
                  </a:extLst>
                </a:gridCol>
                <a:gridCol w="3731963">
                  <a:extLst>
                    <a:ext uri="{9D8B030D-6E8A-4147-A177-3AD203B41FA5}">
                      <a16:colId xmlns:a16="http://schemas.microsoft.com/office/drawing/2014/main" val="1435283338"/>
                    </a:ext>
                  </a:extLst>
                </a:gridCol>
                <a:gridCol w="3731963">
                  <a:extLst>
                    <a:ext uri="{9D8B030D-6E8A-4147-A177-3AD203B41FA5}">
                      <a16:colId xmlns:a16="http://schemas.microsoft.com/office/drawing/2014/main" val="1528419431"/>
                    </a:ext>
                  </a:extLst>
                </a:gridCol>
              </a:tblGrid>
              <a:tr h="612949">
                <a:tc>
                  <a:txBody>
                    <a:bodyPr/>
                    <a:lstStyle/>
                    <a:p>
                      <a:endParaRPr lang="en-GB" dirty="0">
                        <a:latin typeface="Lexend Deca Light" pitchFamily="2" charset="0"/>
                      </a:endParaRPr>
                    </a:p>
                  </a:txBody>
                  <a:tcP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Area</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How it affect Petards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2026 Strategies.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734599568"/>
                  </a:ext>
                </a:extLst>
              </a:tr>
              <a:tr h="1039825">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Employee Engagement</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Highly involved and motivated team members play a crucial role in driving innovation, productivity and performance. Petards engage out employees in various ways to build mutual trust and teamwork.</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Lexend Deca Light" pitchFamily="2" charset="0"/>
                        </a:rPr>
                        <a:t>S.P.I.R.I.T award. Monthly nomination by peers of employees who embody the PJL S.P.I.R.I.T culture.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Lexend Deca Light" pitchFamily="2" charset="0"/>
                        </a:rPr>
                        <a:t>Town hall every 2 months to communicate key business activities and performance.</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494819524"/>
                  </a:ext>
                </a:extLst>
              </a:tr>
              <a:tr h="1039825">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Talent development</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Lexend Deca Light" pitchFamily="2" charset="0"/>
                          <a:ea typeface="+mn-ea"/>
                          <a:cs typeface="+mn-cs"/>
                        </a:rPr>
                        <a:t>Our people are at the heart of our business success. We aim to attract and retain the best talent to maintain our high performance, and our goal is to be an employer of choice.</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We will continue to develop and mentor apprentices.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We will continue to identify training, and development needs to match people’s aspirations with the needs of the business.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u="none" strike="noStrike" kern="1200" cap="none" spc="0" normalizeH="0" baseline="0" noProof="0" dirty="0">
                        <a:ln>
                          <a:noFill/>
                        </a:ln>
                        <a:solidFill>
                          <a:prstClr val="black"/>
                        </a:solidFill>
                        <a:effectLst/>
                        <a:uLnTx/>
                        <a:uFillTx/>
                        <a:latin typeface="Lexend Deca Light"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u="none" strike="noStrike" kern="1200" cap="none" spc="0" normalizeH="0" baseline="0" noProof="0" dirty="0">
                        <a:ln>
                          <a:noFill/>
                        </a:ln>
                        <a:solidFill>
                          <a:prstClr val="black"/>
                        </a:solidFill>
                        <a:effectLst/>
                        <a:uLnTx/>
                        <a:uFillTx/>
                        <a:latin typeface="Lexend Deca Light"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u="none" strike="noStrike" kern="1200" cap="none" spc="0" normalizeH="0" baseline="0" noProof="0" dirty="0">
                        <a:ln>
                          <a:noFill/>
                        </a:ln>
                        <a:solidFill>
                          <a:prstClr val="black"/>
                        </a:solidFill>
                        <a:effectLst/>
                        <a:uLnTx/>
                        <a:uFillTx/>
                        <a:latin typeface="Lexend Deca Light" pitchFamily="2" charset="0"/>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209718620"/>
                  </a:ext>
                </a:extLst>
              </a:tr>
              <a:tr h="1039825">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Health &amp; Safety</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Occupational Health and Safety Our people’s safety, health and wellbeing are our foremost priorities, and we strive to maintain a zero-accident workplace. </a:t>
                      </a:r>
                      <a:endParaRPr kumimoji="0" lang="en-GB" sz="1200" b="0" i="0" u="none" strike="noStrike" kern="1200" cap="none" spc="0" normalizeH="0" baseline="0" dirty="0">
                        <a:ln>
                          <a:noFill/>
                        </a:ln>
                        <a:solidFill>
                          <a:prstClr val="black"/>
                        </a:solidFill>
                        <a:effectLst/>
                        <a:uLnTx/>
                        <a:uFillTx/>
                        <a:latin typeface="Lexend Deca Light" pitchFamily="2" charset="0"/>
                        <a:ea typeface="+mn-ea"/>
                        <a:cs typeface="+mn-cs"/>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ea typeface="+mn-ea"/>
                          <a:cs typeface="+mn-cs"/>
                        </a:rPr>
                        <a:t>We will review our H&amp;S metrics in line with current good practice and implement changes where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u="none" strike="noStrike" kern="1200" cap="none" spc="0" normalizeH="0" baseline="0" dirty="0">
                        <a:ln>
                          <a:noFill/>
                        </a:ln>
                        <a:solidFill>
                          <a:prstClr val="black"/>
                        </a:solidFill>
                        <a:effectLst/>
                        <a:uLnTx/>
                        <a:uFillTx/>
                        <a:latin typeface="Lexend Deca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dirty="0">
                          <a:ln>
                            <a:noFill/>
                          </a:ln>
                          <a:solidFill>
                            <a:prstClr val="black"/>
                          </a:solidFill>
                          <a:effectLst/>
                          <a:uLnTx/>
                          <a:uFillTx/>
                          <a:latin typeface="Lexend Deca Light" pitchFamily="2" charset="0"/>
                          <a:ea typeface="+mn-ea"/>
                          <a:cs typeface="+mn-cs"/>
                        </a:rPr>
                        <a:t>Petards work within the framework of a H&amp;S Management system and will continue to work within the framework of ISO 45001.</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055186412"/>
                  </a:ext>
                </a:extLst>
              </a:tr>
            </a:tbl>
          </a:graphicData>
        </a:graphic>
      </p:graphicFrame>
      <p:sp>
        <p:nvSpPr>
          <p:cNvPr id="7" name="TextBox 6">
            <a:extLst>
              <a:ext uri="{FF2B5EF4-FFF2-40B4-BE49-F238E27FC236}">
                <a16:creationId xmlns:a16="http://schemas.microsoft.com/office/drawing/2014/main" id="{2B518E1E-3DAE-7A24-CB85-1F4886B6A84B}"/>
              </a:ext>
            </a:extLst>
          </p:cNvPr>
          <p:cNvSpPr txBox="1"/>
          <p:nvPr/>
        </p:nvSpPr>
        <p:spPr>
          <a:xfrm>
            <a:off x="750921" y="88785"/>
            <a:ext cx="10935738" cy="775845"/>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200" b="1" kern="1200" dirty="0">
                <a:latin typeface="Lexend Deca" pitchFamily="2" charset="0"/>
                <a:ea typeface="+mj-ea"/>
                <a:cs typeface="+mj-cs"/>
              </a:rPr>
              <a:t>Talent Management, Health &amp; Safety, Human Rights Strategies</a:t>
            </a:r>
          </a:p>
        </p:txBody>
      </p:sp>
      <p:pic>
        <p:nvPicPr>
          <p:cNvPr id="8" name="Picture 7">
            <a:extLst>
              <a:ext uri="{FF2B5EF4-FFF2-40B4-BE49-F238E27FC236}">
                <a16:creationId xmlns:a16="http://schemas.microsoft.com/office/drawing/2014/main" id="{79018729-643B-957A-EB42-6916E0BD5004}"/>
              </a:ext>
            </a:extLst>
          </p:cNvPr>
          <p:cNvPicPr>
            <a:picLocks noChangeAspect="1"/>
          </p:cNvPicPr>
          <p:nvPr/>
        </p:nvPicPr>
        <p:blipFill>
          <a:blip r:embed="rId2"/>
          <a:stretch>
            <a:fillRect/>
          </a:stretch>
        </p:blipFill>
        <p:spPr>
          <a:xfrm>
            <a:off x="839083" y="2002085"/>
            <a:ext cx="659645" cy="648831"/>
          </a:xfrm>
          <a:prstGeom prst="rect">
            <a:avLst/>
          </a:prstGeom>
        </p:spPr>
      </p:pic>
      <p:pic>
        <p:nvPicPr>
          <p:cNvPr id="9" name="Picture 8">
            <a:extLst>
              <a:ext uri="{FF2B5EF4-FFF2-40B4-BE49-F238E27FC236}">
                <a16:creationId xmlns:a16="http://schemas.microsoft.com/office/drawing/2014/main" id="{58334363-C60D-BA43-ECB3-0A0D5C56BF67}"/>
              </a:ext>
            </a:extLst>
          </p:cNvPr>
          <p:cNvPicPr>
            <a:picLocks noChangeAspect="1"/>
          </p:cNvPicPr>
          <p:nvPr/>
        </p:nvPicPr>
        <p:blipFill>
          <a:blip r:embed="rId3"/>
          <a:stretch>
            <a:fillRect/>
          </a:stretch>
        </p:blipFill>
        <p:spPr>
          <a:xfrm>
            <a:off x="867370" y="3274222"/>
            <a:ext cx="658425" cy="652329"/>
          </a:xfrm>
          <a:prstGeom prst="rect">
            <a:avLst/>
          </a:prstGeom>
        </p:spPr>
      </p:pic>
      <p:pic>
        <p:nvPicPr>
          <p:cNvPr id="10" name="Picture 9">
            <a:extLst>
              <a:ext uri="{FF2B5EF4-FFF2-40B4-BE49-F238E27FC236}">
                <a16:creationId xmlns:a16="http://schemas.microsoft.com/office/drawing/2014/main" id="{43B6708A-6FF3-C84E-9FB3-1C8040DC8363}"/>
              </a:ext>
            </a:extLst>
          </p:cNvPr>
          <p:cNvPicPr>
            <a:picLocks noChangeAspect="1"/>
          </p:cNvPicPr>
          <p:nvPr/>
        </p:nvPicPr>
        <p:blipFill>
          <a:blip r:embed="rId3"/>
          <a:stretch>
            <a:fillRect/>
          </a:stretch>
        </p:blipFill>
        <p:spPr>
          <a:xfrm>
            <a:off x="867370" y="4523007"/>
            <a:ext cx="658425" cy="652329"/>
          </a:xfrm>
          <a:prstGeom prst="rect">
            <a:avLst/>
          </a:prstGeom>
        </p:spPr>
      </p:pic>
    </p:spTree>
    <p:extLst>
      <p:ext uri="{BB962C8B-B14F-4D97-AF65-F5344CB8AC3E}">
        <p14:creationId xmlns:p14="http://schemas.microsoft.com/office/powerpoint/2010/main" val="107267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6F50-811F-CCF0-4FED-7D0D5A99C8F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C7BD9D-533E-0427-8DF6-17C3FE61F8E0}"/>
              </a:ext>
            </a:extLst>
          </p:cNvPr>
          <p:cNvSpPr txBox="1"/>
          <p:nvPr/>
        </p:nvSpPr>
        <p:spPr>
          <a:xfrm>
            <a:off x="775623" y="154112"/>
            <a:ext cx="10640754"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latin typeface="Lexend Deca" pitchFamily="2" charset="0"/>
                <a:ea typeface="+mj-ea"/>
                <a:cs typeface="+mj-cs"/>
              </a:rPr>
              <a:t>Local Community Strategies</a:t>
            </a:r>
          </a:p>
        </p:txBody>
      </p:sp>
      <p:graphicFrame>
        <p:nvGraphicFramePr>
          <p:cNvPr id="3" name="Table 9">
            <a:extLst>
              <a:ext uri="{FF2B5EF4-FFF2-40B4-BE49-F238E27FC236}">
                <a16:creationId xmlns:a16="http://schemas.microsoft.com/office/drawing/2014/main" id="{ED866B1E-2CDD-0EF1-4E19-028DAD783FD7}"/>
              </a:ext>
            </a:extLst>
          </p:cNvPr>
          <p:cNvGraphicFramePr>
            <a:graphicFrameLocks noGrp="1"/>
          </p:cNvGraphicFramePr>
          <p:nvPr>
            <p:extLst>
              <p:ext uri="{D42A27DB-BD31-4B8C-83A1-F6EECF244321}">
                <p14:modId xmlns:p14="http://schemas.microsoft.com/office/powerpoint/2010/main" val="2416365646"/>
              </p:ext>
            </p:extLst>
          </p:nvPr>
        </p:nvGraphicFramePr>
        <p:xfrm>
          <a:off x="918792" y="1194585"/>
          <a:ext cx="9911768" cy="1984549"/>
        </p:xfrm>
        <a:graphic>
          <a:graphicData uri="http://schemas.openxmlformats.org/drawingml/2006/table">
            <a:tbl>
              <a:tblPr firstRow="1" bandRow="1">
                <a:tableStyleId>{2D5ABB26-0587-4C30-8999-92F81FD0307C}</a:tableStyleId>
              </a:tblPr>
              <a:tblGrid>
                <a:gridCol w="1103227">
                  <a:extLst>
                    <a:ext uri="{9D8B030D-6E8A-4147-A177-3AD203B41FA5}">
                      <a16:colId xmlns:a16="http://schemas.microsoft.com/office/drawing/2014/main" val="3505192561"/>
                    </a:ext>
                  </a:extLst>
                </a:gridCol>
                <a:gridCol w="1651601">
                  <a:extLst>
                    <a:ext uri="{9D8B030D-6E8A-4147-A177-3AD203B41FA5}">
                      <a16:colId xmlns:a16="http://schemas.microsoft.com/office/drawing/2014/main" val="2337488176"/>
                    </a:ext>
                  </a:extLst>
                </a:gridCol>
                <a:gridCol w="3578470">
                  <a:extLst>
                    <a:ext uri="{9D8B030D-6E8A-4147-A177-3AD203B41FA5}">
                      <a16:colId xmlns:a16="http://schemas.microsoft.com/office/drawing/2014/main" val="1435283338"/>
                    </a:ext>
                  </a:extLst>
                </a:gridCol>
                <a:gridCol w="3578470">
                  <a:extLst>
                    <a:ext uri="{9D8B030D-6E8A-4147-A177-3AD203B41FA5}">
                      <a16:colId xmlns:a16="http://schemas.microsoft.com/office/drawing/2014/main" val="2767061904"/>
                    </a:ext>
                  </a:extLst>
                </a:gridCol>
              </a:tblGrid>
              <a:tr h="612949">
                <a:tc>
                  <a:txBody>
                    <a:bodyPr/>
                    <a:lstStyle/>
                    <a:p>
                      <a:endParaRPr lang="en-GB" dirty="0">
                        <a:latin typeface="Lexend Deca Light" pitchFamily="2" charset="0"/>
                      </a:endParaRPr>
                    </a:p>
                  </a:txBody>
                  <a:tcP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Area</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How it affect Petards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2026 Strategies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734599568"/>
                  </a:ext>
                </a:extLst>
              </a:tr>
              <a:tr h="1039825">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Local community support</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Petards is committed to supporting our local communities and adding value to the areas in which we operate.</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Lexend Deca Light" pitchFamily="2" charset="0"/>
                        </a:rPr>
                        <a:t>We will continue to develop and mentor apprentices.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Lexend Deca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Lexend Deca Light" pitchFamily="2" charset="0"/>
                        </a:rPr>
                        <a:t>We will continue with Corporate Social Responsibility forum run by staff to support local charities and organisations in the local area, including supporting 2026 charity of choice.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Lexend Deca Light" pitchFamily="2" charset="0"/>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494819524"/>
                  </a:ext>
                </a:extLst>
              </a:tr>
            </a:tbl>
          </a:graphicData>
        </a:graphic>
      </p:graphicFrame>
      <p:pic>
        <p:nvPicPr>
          <p:cNvPr id="4" name="Picture 3">
            <a:extLst>
              <a:ext uri="{FF2B5EF4-FFF2-40B4-BE49-F238E27FC236}">
                <a16:creationId xmlns:a16="http://schemas.microsoft.com/office/drawing/2014/main" id="{26FA7CE8-3C50-56BC-2218-1B250ECA0C41}"/>
              </a:ext>
            </a:extLst>
          </p:cNvPr>
          <p:cNvPicPr>
            <a:picLocks noChangeAspect="1"/>
          </p:cNvPicPr>
          <p:nvPr/>
        </p:nvPicPr>
        <p:blipFill>
          <a:blip r:embed="rId2"/>
          <a:stretch>
            <a:fillRect/>
          </a:stretch>
        </p:blipFill>
        <p:spPr>
          <a:xfrm>
            <a:off x="1197933" y="2186859"/>
            <a:ext cx="579349" cy="563744"/>
          </a:xfrm>
          <a:prstGeom prst="rect">
            <a:avLst/>
          </a:prstGeom>
        </p:spPr>
      </p:pic>
    </p:spTree>
    <p:extLst>
      <p:ext uri="{BB962C8B-B14F-4D97-AF65-F5344CB8AC3E}">
        <p14:creationId xmlns:p14="http://schemas.microsoft.com/office/powerpoint/2010/main" val="6334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51F63-FA87-C302-BB39-BAD315CA6ED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920228B-FD26-1F5E-B106-E423E6CC1DAC}"/>
              </a:ext>
            </a:extLst>
          </p:cNvPr>
          <p:cNvSpPr txBox="1"/>
          <p:nvPr/>
        </p:nvSpPr>
        <p:spPr>
          <a:xfrm>
            <a:off x="814082" y="44198"/>
            <a:ext cx="10640754"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latin typeface="Lexend Deca" pitchFamily="2" charset="0"/>
                <a:ea typeface="+mj-ea"/>
                <a:cs typeface="+mj-cs"/>
              </a:rPr>
              <a:t>Procurement Strategies</a:t>
            </a:r>
          </a:p>
        </p:txBody>
      </p:sp>
      <p:graphicFrame>
        <p:nvGraphicFramePr>
          <p:cNvPr id="6" name="Table 9">
            <a:extLst>
              <a:ext uri="{FF2B5EF4-FFF2-40B4-BE49-F238E27FC236}">
                <a16:creationId xmlns:a16="http://schemas.microsoft.com/office/drawing/2014/main" id="{2F4361AC-0C3F-BF49-EB82-7B5F1F64F07E}"/>
              </a:ext>
            </a:extLst>
          </p:cNvPr>
          <p:cNvGraphicFramePr>
            <a:graphicFrameLocks noGrp="1"/>
          </p:cNvGraphicFramePr>
          <p:nvPr>
            <p:extLst>
              <p:ext uri="{D42A27DB-BD31-4B8C-83A1-F6EECF244321}">
                <p14:modId xmlns:p14="http://schemas.microsoft.com/office/powerpoint/2010/main" val="1348509248"/>
              </p:ext>
            </p:extLst>
          </p:nvPr>
        </p:nvGraphicFramePr>
        <p:xfrm>
          <a:off x="980029" y="1040677"/>
          <a:ext cx="9555891" cy="2533189"/>
        </p:xfrm>
        <a:graphic>
          <a:graphicData uri="http://schemas.openxmlformats.org/drawingml/2006/table">
            <a:tbl>
              <a:tblPr firstRow="1" bandRow="1">
                <a:tableStyleId>{2D5ABB26-0587-4C30-8999-92F81FD0307C}</a:tableStyleId>
              </a:tblPr>
              <a:tblGrid>
                <a:gridCol w="1063616">
                  <a:extLst>
                    <a:ext uri="{9D8B030D-6E8A-4147-A177-3AD203B41FA5}">
                      <a16:colId xmlns:a16="http://schemas.microsoft.com/office/drawing/2014/main" val="3505192561"/>
                    </a:ext>
                  </a:extLst>
                </a:gridCol>
                <a:gridCol w="1592301">
                  <a:extLst>
                    <a:ext uri="{9D8B030D-6E8A-4147-A177-3AD203B41FA5}">
                      <a16:colId xmlns:a16="http://schemas.microsoft.com/office/drawing/2014/main" val="2337488176"/>
                    </a:ext>
                  </a:extLst>
                </a:gridCol>
                <a:gridCol w="3449987">
                  <a:extLst>
                    <a:ext uri="{9D8B030D-6E8A-4147-A177-3AD203B41FA5}">
                      <a16:colId xmlns:a16="http://schemas.microsoft.com/office/drawing/2014/main" val="1435283338"/>
                    </a:ext>
                  </a:extLst>
                </a:gridCol>
                <a:gridCol w="3449987">
                  <a:extLst>
                    <a:ext uri="{9D8B030D-6E8A-4147-A177-3AD203B41FA5}">
                      <a16:colId xmlns:a16="http://schemas.microsoft.com/office/drawing/2014/main" val="2348456996"/>
                    </a:ext>
                  </a:extLst>
                </a:gridCol>
              </a:tblGrid>
              <a:tr h="612949">
                <a:tc>
                  <a:txBody>
                    <a:bodyPr/>
                    <a:lstStyle/>
                    <a:p>
                      <a:endParaRPr lang="en-GB" dirty="0">
                        <a:latin typeface="Lexend Deca Light" pitchFamily="2" charset="0"/>
                      </a:endParaRPr>
                    </a:p>
                  </a:txBody>
                  <a:tcP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Area</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How it affect Petards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2026 Strategies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734599568"/>
                  </a:ext>
                </a:extLst>
              </a:tr>
              <a:tr h="1039825">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Anti - Competitive behaviour</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Petards support free and fair competition among businesses. Our policies require employees to comply with all anti-trust and competition laws.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We will continue to hold our supply chain against Supplier Code of Conduct setting out the minimum standards expected for Governance &amp; Ethics, Labour &amp; Human Rights, Workplace HSE and Environment.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We will continue to monitor the Supply Chain KPIs to identify areas of concern.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We will continue to undertake Supplier audits.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241593464"/>
                  </a:ext>
                </a:extLst>
              </a:tr>
            </a:tbl>
          </a:graphicData>
        </a:graphic>
      </p:graphicFrame>
      <p:pic>
        <p:nvPicPr>
          <p:cNvPr id="7" name="Picture 6">
            <a:extLst>
              <a:ext uri="{FF2B5EF4-FFF2-40B4-BE49-F238E27FC236}">
                <a16:creationId xmlns:a16="http://schemas.microsoft.com/office/drawing/2014/main" id="{83B3FB05-EFE4-C9C0-9DAD-BE0DE14BCFEB}"/>
              </a:ext>
            </a:extLst>
          </p:cNvPr>
          <p:cNvPicPr>
            <a:picLocks noChangeAspect="1"/>
          </p:cNvPicPr>
          <p:nvPr/>
        </p:nvPicPr>
        <p:blipFill>
          <a:blip r:embed="rId2"/>
          <a:stretch>
            <a:fillRect/>
          </a:stretch>
        </p:blipFill>
        <p:spPr>
          <a:xfrm>
            <a:off x="1126919" y="1848042"/>
            <a:ext cx="750409" cy="737336"/>
          </a:xfrm>
          <a:prstGeom prst="rect">
            <a:avLst/>
          </a:prstGeom>
        </p:spPr>
      </p:pic>
      <p:pic>
        <p:nvPicPr>
          <p:cNvPr id="8" name="Picture 7">
            <a:extLst>
              <a:ext uri="{FF2B5EF4-FFF2-40B4-BE49-F238E27FC236}">
                <a16:creationId xmlns:a16="http://schemas.microsoft.com/office/drawing/2014/main" id="{8B2C9EBA-26C7-FB11-1B17-490329B771B1}"/>
              </a:ext>
            </a:extLst>
          </p:cNvPr>
          <p:cNvPicPr>
            <a:picLocks noChangeAspect="1"/>
          </p:cNvPicPr>
          <p:nvPr/>
        </p:nvPicPr>
        <p:blipFill>
          <a:blip r:embed="rId3"/>
          <a:stretch>
            <a:fillRect/>
          </a:stretch>
        </p:blipFill>
        <p:spPr>
          <a:xfrm>
            <a:off x="980029" y="4526020"/>
            <a:ext cx="4909570" cy="2046035"/>
          </a:xfrm>
          <a:prstGeom prst="rect">
            <a:avLst/>
          </a:prstGeom>
        </p:spPr>
      </p:pic>
      <p:pic>
        <p:nvPicPr>
          <p:cNvPr id="9" name="Picture 8">
            <a:extLst>
              <a:ext uri="{FF2B5EF4-FFF2-40B4-BE49-F238E27FC236}">
                <a16:creationId xmlns:a16="http://schemas.microsoft.com/office/drawing/2014/main" id="{8CD9955F-6142-56F0-15B9-E20E937F8EE1}"/>
              </a:ext>
            </a:extLst>
          </p:cNvPr>
          <p:cNvPicPr>
            <a:picLocks noChangeAspect="1"/>
          </p:cNvPicPr>
          <p:nvPr/>
        </p:nvPicPr>
        <p:blipFill>
          <a:blip r:embed="rId4"/>
          <a:stretch>
            <a:fillRect/>
          </a:stretch>
        </p:blipFill>
        <p:spPr>
          <a:xfrm>
            <a:off x="1126919" y="2615895"/>
            <a:ext cx="765305" cy="737337"/>
          </a:xfrm>
          <a:prstGeom prst="rect">
            <a:avLst/>
          </a:prstGeom>
        </p:spPr>
      </p:pic>
    </p:spTree>
    <p:extLst>
      <p:ext uri="{BB962C8B-B14F-4D97-AF65-F5344CB8AC3E}">
        <p14:creationId xmlns:p14="http://schemas.microsoft.com/office/powerpoint/2010/main" val="29533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C35FF-A7F4-F62C-1330-79216BAD569E}"/>
              </a:ext>
            </a:extLst>
          </p:cNvPr>
          <p:cNvSpPr>
            <a:spLocks noGrp="1"/>
          </p:cNvSpPr>
          <p:nvPr>
            <p:ph type="ctrTitle"/>
          </p:nvPr>
        </p:nvSpPr>
        <p:spPr>
          <a:xfrm>
            <a:off x="827718" y="3260815"/>
            <a:ext cx="7633110" cy="1039277"/>
          </a:xfrm>
        </p:spPr>
        <p:txBody>
          <a:bodyPr>
            <a:normAutofit fontScale="90000"/>
          </a:bodyPr>
          <a:lstStyle/>
          <a:p>
            <a:r>
              <a:rPr lang="en-US" dirty="0"/>
              <a:t>Mission, vision, values &amp; commitment</a:t>
            </a:r>
          </a:p>
        </p:txBody>
      </p:sp>
    </p:spTree>
    <p:extLst>
      <p:ext uri="{BB962C8B-B14F-4D97-AF65-F5344CB8AC3E}">
        <p14:creationId xmlns:p14="http://schemas.microsoft.com/office/powerpoint/2010/main" val="106811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9B27-04BC-6E09-F7A2-5E2CEFEA22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9E168C-EFC0-953C-8040-F0201EA42434}"/>
              </a:ext>
            </a:extLst>
          </p:cNvPr>
          <p:cNvSpPr txBox="1"/>
          <p:nvPr/>
        </p:nvSpPr>
        <p:spPr>
          <a:xfrm>
            <a:off x="856320" y="943500"/>
            <a:ext cx="5548315" cy="2677656"/>
          </a:xfrm>
          <a:prstGeom prst="rect">
            <a:avLst/>
          </a:prstGeom>
          <a:noFill/>
        </p:spPr>
        <p:txBody>
          <a:bodyPr wrap="square" rtlCol="0">
            <a:spAutoFit/>
          </a:bodyPr>
          <a:lstStyle/>
          <a:p>
            <a:r>
              <a:rPr lang="en-GB" sz="1400" b="1" dirty="0">
                <a:latin typeface="Lexend Deca" pitchFamily="2" charset="0"/>
              </a:rPr>
              <a:t>Petards Employee Handbook and Code of Conduct.</a:t>
            </a:r>
          </a:p>
          <a:p>
            <a:endParaRPr lang="en-GB" sz="1400" dirty="0">
              <a:latin typeface="Lexend Deca" pitchFamily="2" charset="0"/>
            </a:endParaRPr>
          </a:p>
          <a:p>
            <a:r>
              <a:rPr lang="en-GB" sz="1400" dirty="0">
                <a:latin typeface="Lexend Deca" pitchFamily="2" charset="0"/>
              </a:rPr>
              <a:t>Petards business principles and ethical guidelines are embedded in our Integrated Business Management System. </a:t>
            </a:r>
          </a:p>
          <a:p>
            <a:endParaRPr lang="en-GB" sz="1400" dirty="0">
              <a:latin typeface="Lexend Deca" pitchFamily="2" charset="0"/>
            </a:endParaRPr>
          </a:p>
          <a:p>
            <a:r>
              <a:rPr lang="en-GB" sz="1400" dirty="0">
                <a:latin typeface="Lexend Deca" pitchFamily="2" charset="0"/>
              </a:rPr>
              <a:t>This is further underpinned by the employee handbook and our code of conduct which details the expected ethical conduct by all employees. </a:t>
            </a:r>
          </a:p>
          <a:p>
            <a:endParaRPr lang="en-GB" sz="1400" dirty="0">
              <a:latin typeface="Lexend Deca" pitchFamily="2" charset="0"/>
            </a:endParaRPr>
          </a:p>
          <a:p>
            <a:r>
              <a:rPr lang="en-GB" sz="1400" dirty="0">
                <a:latin typeface="Lexend Deca" pitchFamily="2" charset="0"/>
              </a:rPr>
              <a:t>It is communicated to our employees and requires strict adherence. We also extend our ethics and governance principles to our supplier through a supplier Code of Conduct</a:t>
            </a:r>
          </a:p>
        </p:txBody>
      </p:sp>
      <p:pic>
        <p:nvPicPr>
          <p:cNvPr id="3" name="Picture 2">
            <a:extLst>
              <a:ext uri="{FF2B5EF4-FFF2-40B4-BE49-F238E27FC236}">
                <a16:creationId xmlns:a16="http://schemas.microsoft.com/office/drawing/2014/main" id="{4D44EE92-AF89-75BA-2023-F4752E2C606E}"/>
              </a:ext>
            </a:extLst>
          </p:cNvPr>
          <p:cNvPicPr>
            <a:picLocks noChangeAspect="1"/>
          </p:cNvPicPr>
          <p:nvPr/>
        </p:nvPicPr>
        <p:blipFill>
          <a:blip r:embed="rId2"/>
          <a:stretch>
            <a:fillRect/>
          </a:stretch>
        </p:blipFill>
        <p:spPr>
          <a:xfrm>
            <a:off x="856321" y="3725468"/>
            <a:ext cx="5548315" cy="2799542"/>
          </a:xfrm>
          <a:prstGeom prst="rect">
            <a:avLst/>
          </a:prstGeom>
        </p:spPr>
      </p:pic>
      <p:sp>
        <p:nvSpPr>
          <p:cNvPr id="4" name="TextBox 3">
            <a:extLst>
              <a:ext uri="{FF2B5EF4-FFF2-40B4-BE49-F238E27FC236}">
                <a16:creationId xmlns:a16="http://schemas.microsoft.com/office/drawing/2014/main" id="{E3BC3FCE-4F91-5154-6418-2006936F366B}"/>
              </a:ext>
            </a:extLst>
          </p:cNvPr>
          <p:cNvSpPr txBox="1"/>
          <p:nvPr/>
        </p:nvSpPr>
        <p:spPr>
          <a:xfrm>
            <a:off x="7127278" y="831730"/>
            <a:ext cx="4025900" cy="4401205"/>
          </a:xfrm>
          <a:prstGeom prst="rect">
            <a:avLst/>
          </a:prstGeom>
          <a:noFill/>
        </p:spPr>
        <p:txBody>
          <a:bodyPr wrap="square" rtlCol="0">
            <a:spAutoFit/>
          </a:bodyPr>
          <a:lstStyle/>
          <a:p>
            <a:r>
              <a:rPr lang="en-GB" sz="1400" b="1" dirty="0">
                <a:latin typeface="Lexend Deca" pitchFamily="2" charset="0"/>
              </a:rPr>
              <a:t>Anti-Corruption.</a:t>
            </a:r>
          </a:p>
          <a:p>
            <a:endParaRPr lang="en-GB" sz="1400" dirty="0">
              <a:latin typeface="Lexend Deca" pitchFamily="2" charset="0"/>
            </a:endParaRPr>
          </a:p>
          <a:p>
            <a:r>
              <a:rPr lang="en-GB" sz="1400" dirty="0">
                <a:latin typeface="Lexend Deca" pitchFamily="2" charset="0"/>
              </a:rPr>
              <a:t>Petards maintain a zero policy against corruption, bribery and fraud. Our internal Policies requires full compliance with all anti-bribery and corruption laws in all markets Petards operate in. During the period of 2025 there were no incidents of corruption reported.</a:t>
            </a:r>
          </a:p>
          <a:p>
            <a:endParaRPr lang="en-GB" sz="1400" dirty="0">
              <a:latin typeface="Lexend Deca" pitchFamily="2" charset="0"/>
            </a:endParaRPr>
          </a:p>
          <a:p>
            <a:endParaRPr lang="en-GB" sz="1400" dirty="0">
              <a:latin typeface="Lexend Deca" pitchFamily="2" charset="0"/>
            </a:endParaRPr>
          </a:p>
          <a:p>
            <a:endParaRPr lang="en-GB" sz="1400" dirty="0">
              <a:latin typeface="Lexend Deca" pitchFamily="2" charset="0"/>
            </a:endParaRPr>
          </a:p>
          <a:p>
            <a:endParaRPr lang="en-GB" sz="1400" dirty="0">
              <a:latin typeface="Lexend Deca" pitchFamily="2" charset="0"/>
            </a:endParaRPr>
          </a:p>
          <a:p>
            <a:r>
              <a:rPr lang="en-GB" sz="1400" b="1" dirty="0">
                <a:latin typeface="Lexend Deca" pitchFamily="2" charset="0"/>
              </a:rPr>
              <a:t>Anti-Competitive Behaviour</a:t>
            </a:r>
          </a:p>
          <a:p>
            <a:endParaRPr lang="en-GB" sz="1400" dirty="0">
              <a:latin typeface="Lexend Deca" pitchFamily="2" charset="0"/>
            </a:endParaRPr>
          </a:p>
          <a:p>
            <a:r>
              <a:rPr lang="en-GB" sz="1400" dirty="0">
                <a:latin typeface="Lexend Deca" pitchFamily="2" charset="0"/>
              </a:rPr>
              <a:t>Petards support free and fair competition among businesses. Our policies require employees to comply with all anti-trust and competition laws.</a:t>
            </a:r>
          </a:p>
          <a:p>
            <a:r>
              <a:rPr lang="en-GB" sz="1400" dirty="0">
                <a:latin typeface="Lexend Deca" pitchFamily="2" charset="0"/>
              </a:rPr>
              <a:t>During the period of 2025 no legal action against Petards was taken for anti-competitive or anti-trust behaviour.</a:t>
            </a:r>
          </a:p>
        </p:txBody>
      </p:sp>
      <p:sp>
        <p:nvSpPr>
          <p:cNvPr id="10" name="TextBox 9">
            <a:extLst>
              <a:ext uri="{FF2B5EF4-FFF2-40B4-BE49-F238E27FC236}">
                <a16:creationId xmlns:a16="http://schemas.microsoft.com/office/drawing/2014/main" id="{F636F90E-345D-9EBE-0D6A-DDE574000F08}"/>
              </a:ext>
            </a:extLst>
          </p:cNvPr>
          <p:cNvSpPr txBox="1"/>
          <p:nvPr/>
        </p:nvSpPr>
        <p:spPr>
          <a:xfrm>
            <a:off x="856320" y="167655"/>
            <a:ext cx="10640754"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latin typeface="Lexend Deca" pitchFamily="2" charset="0"/>
                <a:ea typeface="+mj-ea"/>
                <a:cs typeface="+mj-cs"/>
              </a:rPr>
              <a:t>Governance</a:t>
            </a:r>
          </a:p>
        </p:txBody>
      </p:sp>
      <p:pic>
        <p:nvPicPr>
          <p:cNvPr id="11" name="Picture 10">
            <a:extLst>
              <a:ext uri="{FF2B5EF4-FFF2-40B4-BE49-F238E27FC236}">
                <a16:creationId xmlns:a16="http://schemas.microsoft.com/office/drawing/2014/main" id="{B5049E66-D1A7-B14A-AB0D-03A7C1172297}"/>
              </a:ext>
            </a:extLst>
          </p:cNvPr>
          <p:cNvPicPr>
            <a:picLocks noChangeAspect="1"/>
          </p:cNvPicPr>
          <p:nvPr/>
        </p:nvPicPr>
        <p:blipFill>
          <a:blip r:embed="rId3"/>
          <a:stretch>
            <a:fillRect/>
          </a:stretch>
        </p:blipFill>
        <p:spPr>
          <a:xfrm>
            <a:off x="5141763" y="248422"/>
            <a:ext cx="579170" cy="566977"/>
          </a:xfrm>
          <a:prstGeom prst="rect">
            <a:avLst/>
          </a:prstGeom>
        </p:spPr>
      </p:pic>
    </p:spTree>
    <p:extLst>
      <p:ext uri="{BB962C8B-B14F-4D97-AF65-F5344CB8AC3E}">
        <p14:creationId xmlns:p14="http://schemas.microsoft.com/office/powerpoint/2010/main" val="207122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8CE76-2CF3-01BF-C148-340D69049AB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ABF8641-ABAD-F8F3-41D5-CE4DE1ED77F0}"/>
              </a:ext>
            </a:extLst>
          </p:cNvPr>
          <p:cNvSpPr txBox="1"/>
          <p:nvPr/>
        </p:nvSpPr>
        <p:spPr>
          <a:xfrm>
            <a:off x="1095535" y="220518"/>
            <a:ext cx="10553348"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latin typeface="Lexend Deca" pitchFamily="2" charset="0"/>
                <a:ea typeface="+mj-ea"/>
                <a:cs typeface="+mj-cs"/>
              </a:rPr>
              <a:t>Governance Strategies</a:t>
            </a:r>
          </a:p>
        </p:txBody>
      </p:sp>
      <p:graphicFrame>
        <p:nvGraphicFramePr>
          <p:cNvPr id="6" name="Table 9">
            <a:extLst>
              <a:ext uri="{FF2B5EF4-FFF2-40B4-BE49-F238E27FC236}">
                <a16:creationId xmlns:a16="http://schemas.microsoft.com/office/drawing/2014/main" id="{337D8808-DBC7-2B83-54F7-9680FC0ED9AF}"/>
              </a:ext>
            </a:extLst>
          </p:cNvPr>
          <p:cNvGraphicFramePr>
            <a:graphicFrameLocks noGrp="1"/>
          </p:cNvGraphicFramePr>
          <p:nvPr>
            <p:extLst>
              <p:ext uri="{D42A27DB-BD31-4B8C-83A1-F6EECF244321}">
                <p14:modId xmlns:p14="http://schemas.microsoft.com/office/powerpoint/2010/main" val="3008525340"/>
              </p:ext>
            </p:extLst>
          </p:nvPr>
        </p:nvGraphicFramePr>
        <p:xfrm>
          <a:off x="1095535" y="1226118"/>
          <a:ext cx="9887424" cy="3356149"/>
        </p:xfrm>
        <a:graphic>
          <a:graphicData uri="http://schemas.openxmlformats.org/drawingml/2006/table">
            <a:tbl>
              <a:tblPr firstRow="1" bandRow="1">
                <a:tableStyleId>{2D5ABB26-0587-4C30-8999-92F81FD0307C}</a:tableStyleId>
              </a:tblPr>
              <a:tblGrid>
                <a:gridCol w="1100517">
                  <a:extLst>
                    <a:ext uri="{9D8B030D-6E8A-4147-A177-3AD203B41FA5}">
                      <a16:colId xmlns:a16="http://schemas.microsoft.com/office/drawing/2014/main" val="3505192561"/>
                    </a:ext>
                  </a:extLst>
                </a:gridCol>
                <a:gridCol w="1647545">
                  <a:extLst>
                    <a:ext uri="{9D8B030D-6E8A-4147-A177-3AD203B41FA5}">
                      <a16:colId xmlns:a16="http://schemas.microsoft.com/office/drawing/2014/main" val="2337488176"/>
                    </a:ext>
                  </a:extLst>
                </a:gridCol>
                <a:gridCol w="3569681">
                  <a:extLst>
                    <a:ext uri="{9D8B030D-6E8A-4147-A177-3AD203B41FA5}">
                      <a16:colId xmlns:a16="http://schemas.microsoft.com/office/drawing/2014/main" val="1435283338"/>
                    </a:ext>
                  </a:extLst>
                </a:gridCol>
                <a:gridCol w="3569681">
                  <a:extLst>
                    <a:ext uri="{9D8B030D-6E8A-4147-A177-3AD203B41FA5}">
                      <a16:colId xmlns:a16="http://schemas.microsoft.com/office/drawing/2014/main" val="3144663012"/>
                    </a:ext>
                  </a:extLst>
                </a:gridCol>
              </a:tblGrid>
              <a:tr h="612949">
                <a:tc>
                  <a:txBody>
                    <a:bodyPr/>
                    <a:lstStyle/>
                    <a:p>
                      <a:endParaRPr lang="en-GB" dirty="0">
                        <a:latin typeface="Lexend Deca Light" pitchFamily="2" charset="0"/>
                      </a:endParaRPr>
                    </a:p>
                  </a:txBody>
                  <a:tcP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Area</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How it affect Petards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600" b="1" dirty="0">
                          <a:latin typeface="Lexend Deca Light" pitchFamily="2" charset="0"/>
                        </a:rPr>
                        <a:t>2026 Strategies</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734599568"/>
                  </a:ext>
                </a:extLst>
              </a:tr>
              <a:tr h="1039825">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Anti Corruption</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rPr>
                        <a:t>Petards maintain a zero policy against corruption, bribery and fraud. Our internal Policies require full compliance with all anti-bribery and corruption laws in all markets Petards operate in.</a:t>
                      </a:r>
                      <a:r>
                        <a:rPr kumimoji="0" lang="en-GB" sz="1200" b="0" u="none" strike="noStrike" kern="1200" cap="none" spc="0" normalizeH="0" baseline="0" noProof="0" dirty="0">
                          <a:ln>
                            <a:noFill/>
                          </a:ln>
                          <a:solidFill>
                            <a:prstClr val="black"/>
                          </a:solidFill>
                          <a:effectLst/>
                          <a:uLnTx/>
                          <a:uFillTx/>
                          <a:latin typeface="Lexend Deca Light"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Lexend Deca Light" pitchFamily="2" charset="0"/>
                        </a:rPr>
                        <a:t>Employees will sign annually to confirm they understand the company’s anti bribery policy.</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494819524"/>
                  </a:ext>
                </a:extLst>
              </a:tr>
              <a:tr h="1039825">
                <a:tc>
                  <a:txBody>
                    <a:bodyPr/>
                    <a:lstStyle/>
                    <a:p>
                      <a:endParaRPr lang="en-GB"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r>
                        <a:rPr lang="en-GB" sz="1400" b="1" dirty="0">
                          <a:latin typeface="Lexend Deca Light" pitchFamily="2" charset="0"/>
                        </a:rPr>
                        <a:t>Information Security</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As a List X site Petards are committed to deploying the required levels of physical and cyber security to maintain accreditation.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Lexend Deca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dirty="0">
                          <a:ln>
                            <a:noFill/>
                          </a:ln>
                          <a:solidFill>
                            <a:prstClr val="black"/>
                          </a:solidFill>
                          <a:effectLst/>
                          <a:uLnTx/>
                          <a:uFillTx/>
                          <a:latin typeface="Lexend Deca Light" pitchFamily="2" charset="0"/>
                          <a:ea typeface="+mn-ea"/>
                          <a:cs typeface="+mn-cs"/>
                        </a:rPr>
                        <a:t>Petards are committed to protecting the personal data of our employees, customers and others who may share personal data.</a:t>
                      </a:r>
                      <a:endParaRPr kumimoji="0" lang="en-GB" sz="1200" b="0" u="none" strike="noStrike" kern="1200" cap="none" spc="0" normalizeH="0" baseline="0" noProof="0" dirty="0">
                        <a:ln>
                          <a:noFill/>
                        </a:ln>
                        <a:solidFill>
                          <a:prstClr val="black"/>
                        </a:solidFill>
                        <a:effectLst/>
                        <a:uLnTx/>
                        <a:uFillTx/>
                        <a:latin typeface="Lexend Deca Light" pitchFamily="2" charset="0"/>
                        <a:ea typeface="+mn-ea"/>
                        <a:cs typeface="+mn-cs"/>
                      </a:endParaRP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ea typeface="+mn-ea"/>
                          <a:cs typeface="+mn-cs"/>
                        </a:rPr>
                        <a:t>Petards are committed to maintaining information security measures in line with the ISO 27001 Information security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dirty="0">
                        <a:ln>
                          <a:noFill/>
                        </a:ln>
                        <a:solidFill>
                          <a:prstClr val="black"/>
                        </a:solidFill>
                        <a:effectLst/>
                        <a:uLnTx/>
                        <a:uFillTx/>
                        <a:latin typeface="Lexend Deca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dirty="0">
                        <a:ln>
                          <a:noFill/>
                        </a:ln>
                        <a:solidFill>
                          <a:prstClr val="black"/>
                        </a:solidFill>
                        <a:effectLst/>
                        <a:uLnTx/>
                        <a:uFillTx/>
                        <a:latin typeface="Lexend Deca Light"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u="none" strike="noStrike" kern="1200" cap="none" spc="0" normalizeH="0" baseline="0" noProof="0" dirty="0">
                          <a:ln>
                            <a:noFill/>
                          </a:ln>
                          <a:solidFill>
                            <a:prstClr val="black"/>
                          </a:solidFill>
                          <a:effectLst/>
                          <a:uLnTx/>
                          <a:uFillTx/>
                          <a:latin typeface="Lexend Deca Light" pitchFamily="2" charset="0"/>
                        </a:rPr>
                        <a:t>We will strengthen our Information Security protection through 3</a:t>
                      </a:r>
                      <a:r>
                        <a:rPr kumimoji="0" lang="en-GB" sz="1200" b="0" u="none" strike="noStrike" kern="1200" cap="none" spc="0" normalizeH="0" baseline="30000" noProof="0" dirty="0">
                          <a:ln>
                            <a:noFill/>
                          </a:ln>
                          <a:solidFill>
                            <a:prstClr val="black"/>
                          </a:solidFill>
                          <a:effectLst/>
                          <a:uLnTx/>
                          <a:uFillTx/>
                          <a:latin typeface="Lexend Deca Light" pitchFamily="2" charset="0"/>
                        </a:rPr>
                        <a:t>rd</a:t>
                      </a:r>
                      <a:r>
                        <a:rPr kumimoji="0" lang="en-GB" sz="1200" b="0" u="none" strike="noStrike" kern="1200" cap="none" spc="0" normalizeH="0" baseline="0" noProof="0" dirty="0">
                          <a:ln>
                            <a:noFill/>
                          </a:ln>
                          <a:solidFill>
                            <a:prstClr val="black"/>
                          </a:solidFill>
                          <a:effectLst/>
                          <a:uLnTx/>
                          <a:uFillTx/>
                          <a:latin typeface="Lexend Deca Light" pitchFamily="2" charset="0"/>
                        </a:rPr>
                        <a:t> party partnerships and collaboration.</a:t>
                      </a:r>
                    </a:p>
                  </a:txBody>
                  <a:tcPr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209718620"/>
                  </a:ext>
                </a:extLst>
              </a:tr>
            </a:tbl>
          </a:graphicData>
        </a:graphic>
      </p:graphicFrame>
      <p:pic>
        <p:nvPicPr>
          <p:cNvPr id="7" name="Picture 6">
            <a:extLst>
              <a:ext uri="{FF2B5EF4-FFF2-40B4-BE49-F238E27FC236}">
                <a16:creationId xmlns:a16="http://schemas.microsoft.com/office/drawing/2014/main" id="{EFE246CE-08E4-E515-176B-D9998004B266}"/>
              </a:ext>
            </a:extLst>
          </p:cNvPr>
          <p:cNvPicPr>
            <a:picLocks noChangeAspect="1"/>
          </p:cNvPicPr>
          <p:nvPr/>
        </p:nvPicPr>
        <p:blipFill>
          <a:blip r:embed="rId2"/>
          <a:stretch>
            <a:fillRect/>
          </a:stretch>
        </p:blipFill>
        <p:spPr>
          <a:xfrm>
            <a:off x="1301005" y="2062197"/>
            <a:ext cx="579349" cy="563744"/>
          </a:xfrm>
          <a:prstGeom prst="rect">
            <a:avLst/>
          </a:prstGeom>
        </p:spPr>
      </p:pic>
      <p:pic>
        <p:nvPicPr>
          <p:cNvPr id="8" name="Picture 7">
            <a:extLst>
              <a:ext uri="{FF2B5EF4-FFF2-40B4-BE49-F238E27FC236}">
                <a16:creationId xmlns:a16="http://schemas.microsoft.com/office/drawing/2014/main" id="{6DA6B51B-BA89-6A86-BB97-A7D65F6DBA10}"/>
              </a:ext>
            </a:extLst>
          </p:cNvPr>
          <p:cNvPicPr>
            <a:picLocks noChangeAspect="1"/>
          </p:cNvPicPr>
          <p:nvPr/>
        </p:nvPicPr>
        <p:blipFill>
          <a:blip r:embed="rId3"/>
          <a:stretch>
            <a:fillRect/>
          </a:stretch>
        </p:blipFill>
        <p:spPr>
          <a:xfrm>
            <a:off x="1301184" y="3585310"/>
            <a:ext cx="579170" cy="566977"/>
          </a:xfrm>
          <a:prstGeom prst="rect">
            <a:avLst/>
          </a:prstGeom>
        </p:spPr>
      </p:pic>
    </p:spTree>
    <p:extLst>
      <p:ext uri="{BB962C8B-B14F-4D97-AF65-F5344CB8AC3E}">
        <p14:creationId xmlns:p14="http://schemas.microsoft.com/office/powerpoint/2010/main" val="300018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6969E-903C-7637-1D42-D924DBD0ABF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2DFDFCA-B51B-F528-937A-29E7714D433C}"/>
              </a:ext>
            </a:extLst>
          </p:cNvPr>
          <p:cNvSpPr txBox="1"/>
          <p:nvPr/>
        </p:nvSpPr>
        <p:spPr>
          <a:xfrm>
            <a:off x="1095535" y="220518"/>
            <a:ext cx="10553348" cy="7758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latin typeface="Lexend Deca" pitchFamily="2" charset="0"/>
                <a:ea typeface="+mj-ea"/>
                <a:cs typeface="+mj-cs"/>
              </a:rPr>
              <a:t>Awards and Recognition</a:t>
            </a:r>
          </a:p>
        </p:txBody>
      </p:sp>
      <p:sp>
        <p:nvSpPr>
          <p:cNvPr id="2" name="TextBox 1">
            <a:extLst>
              <a:ext uri="{FF2B5EF4-FFF2-40B4-BE49-F238E27FC236}">
                <a16:creationId xmlns:a16="http://schemas.microsoft.com/office/drawing/2014/main" id="{C876AAC2-79BD-7F6D-331C-18C97DAC7C03}"/>
              </a:ext>
            </a:extLst>
          </p:cNvPr>
          <p:cNvSpPr txBox="1"/>
          <p:nvPr/>
        </p:nvSpPr>
        <p:spPr>
          <a:xfrm>
            <a:off x="1188720" y="1483360"/>
            <a:ext cx="6637586" cy="646331"/>
          </a:xfrm>
          <a:prstGeom prst="rect">
            <a:avLst/>
          </a:prstGeom>
          <a:noFill/>
        </p:spPr>
        <p:txBody>
          <a:bodyPr wrap="none" rtlCol="0">
            <a:spAutoFit/>
          </a:bodyPr>
          <a:lstStyle/>
          <a:p>
            <a:pPr marL="285750" indent="-285750">
              <a:buFont typeface="Arial" panose="020B0604020202020204" pitchFamily="34" charset="0"/>
              <a:buChar char="•"/>
            </a:pPr>
            <a:r>
              <a:rPr lang="en-GB" dirty="0"/>
              <a:t>Made in the North East Sustainable / Ethical Manufacturer award.</a:t>
            </a:r>
          </a:p>
          <a:p>
            <a:pPr marL="285750" indent="-285750">
              <a:buFont typeface="Arial" panose="020B0604020202020204" pitchFamily="34" charset="0"/>
              <a:buChar char="•"/>
            </a:pPr>
            <a:r>
              <a:rPr lang="en-GB" dirty="0"/>
              <a:t>Alstom SME Climate Change Impact award.</a:t>
            </a:r>
          </a:p>
        </p:txBody>
      </p:sp>
    </p:spTree>
    <p:extLst>
      <p:ext uri="{BB962C8B-B14F-4D97-AF65-F5344CB8AC3E}">
        <p14:creationId xmlns:p14="http://schemas.microsoft.com/office/powerpoint/2010/main" val="385690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4D0A-75DB-2BFE-3C0D-1EDDCAC9EC02}"/>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277643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81311-FFD4-6CCD-0DC1-FAC058674BC4}"/>
              </a:ext>
            </a:extLst>
          </p:cNvPr>
          <p:cNvPicPr>
            <a:picLocks noChangeAspect="1"/>
          </p:cNvPicPr>
          <p:nvPr/>
        </p:nvPicPr>
        <p:blipFill>
          <a:blip r:embed="rId2"/>
          <a:stretch>
            <a:fillRect/>
          </a:stretch>
        </p:blipFill>
        <p:spPr>
          <a:xfrm>
            <a:off x="674995" y="16319"/>
            <a:ext cx="2452419" cy="662153"/>
          </a:xfrm>
          <a:prstGeom prst="rect">
            <a:avLst/>
          </a:prstGeom>
        </p:spPr>
      </p:pic>
      <p:cxnSp>
        <p:nvCxnSpPr>
          <p:cNvPr id="8" name="Straight Connector 7">
            <a:extLst>
              <a:ext uri="{FF2B5EF4-FFF2-40B4-BE49-F238E27FC236}">
                <a16:creationId xmlns:a16="http://schemas.microsoft.com/office/drawing/2014/main" id="{AB302D14-53D5-A6E8-3ED1-43A274132DB2}"/>
              </a:ext>
            </a:extLst>
          </p:cNvPr>
          <p:cNvCxnSpPr>
            <a:cxnSpLocks/>
          </p:cNvCxnSpPr>
          <p:nvPr/>
        </p:nvCxnSpPr>
        <p:spPr>
          <a:xfrm flipH="1">
            <a:off x="679010" y="3428999"/>
            <a:ext cx="57529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A17F2A-BA2E-FE2D-ADA0-04129044E0D5}"/>
              </a:ext>
            </a:extLst>
          </p:cNvPr>
          <p:cNvCxnSpPr>
            <a:cxnSpLocks/>
          </p:cNvCxnSpPr>
          <p:nvPr/>
        </p:nvCxnSpPr>
        <p:spPr>
          <a:xfrm flipH="1">
            <a:off x="6431973" y="0"/>
            <a:ext cx="40207"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BB363F-412D-DC44-98AF-B716473BCD6D}"/>
              </a:ext>
            </a:extLst>
          </p:cNvPr>
          <p:cNvCxnSpPr>
            <a:cxnSpLocks/>
          </p:cNvCxnSpPr>
          <p:nvPr/>
        </p:nvCxnSpPr>
        <p:spPr>
          <a:xfrm flipH="1">
            <a:off x="6431973" y="3428999"/>
            <a:ext cx="57529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068C10A-1FD5-5F5B-6238-12DF7EAA233F}"/>
              </a:ext>
            </a:extLst>
          </p:cNvPr>
          <p:cNvPicPr>
            <a:picLocks noChangeAspect="1"/>
          </p:cNvPicPr>
          <p:nvPr/>
        </p:nvPicPr>
        <p:blipFill>
          <a:blip r:embed="rId3"/>
          <a:stretch>
            <a:fillRect/>
          </a:stretch>
        </p:blipFill>
        <p:spPr>
          <a:xfrm>
            <a:off x="6708853" y="16321"/>
            <a:ext cx="3255538" cy="758139"/>
          </a:xfrm>
          <a:prstGeom prst="rect">
            <a:avLst/>
          </a:prstGeom>
        </p:spPr>
      </p:pic>
      <p:sp>
        <p:nvSpPr>
          <p:cNvPr id="2" name="TextBox 1">
            <a:extLst>
              <a:ext uri="{FF2B5EF4-FFF2-40B4-BE49-F238E27FC236}">
                <a16:creationId xmlns:a16="http://schemas.microsoft.com/office/drawing/2014/main" id="{7394A50D-91BF-E8CB-17FB-42EA21AD5886}"/>
              </a:ext>
            </a:extLst>
          </p:cNvPr>
          <p:cNvSpPr txBox="1"/>
          <p:nvPr/>
        </p:nvSpPr>
        <p:spPr>
          <a:xfrm>
            <a:off x="6635279" y="1151662"/>
            <a:ext cx="5346349" cy="1200329"/>
          </a:xfrm>
          <a:prstGeom prst="rect">
            <a:avLst/>
          </a:prstGeom>
          <a:noFill/>
        </p:spPr>
        <p:txBody>
          <a:bodyPr wrap="square" rtlCol="0">
            <a:spAutoFit/>
          </a:bodyPr>
          <a:lstStyle/>
          <a:p>
            <a:r>
              <a:rPr lang="en-GB" dirty="0">
                <a:latin typeface="Lexend Deca Light" pitchFamily="2" charset="0"/>
                <a:cs typeface="Arial" panose="020B0604020202020204" pitchFamily="34" charset="0"/>
              </a:rPr>
              <a:t>To provide world leading, first rate electronic and electrical defence engineering products, with full-spectrum integrated logistics support, to our UK and Global Customers. </a:t>
            </a:r>
          </a:p>
        </p:txBody>
      </p:sp>
      <p:pic>
        <p:nvPicPr>
          <p:cNvPr id="4" name="Picture 3">
            <a:extLst>
              <a:ext uri="{FF2B5EF4-FFF2-40B4-BE49-F238E27FC236}">
                <a16:creationId xmlns:a16="http://schemas.microsoft.com/office/drawing/2014/main" id="{5B2F0B13-950D-2BEA-A4F6-925F22710EA9}"/>
              </a:ext>
            </a:extLst>
          </p:cNvPr>
          <p:cNvPicPr>
            <a:picLocks noChangeAspect="1"/>
          </p:cNvPicPr>
          <p:nvPr/>
        </p:nvPicPr>
        <p:blipFill>
          <a:blip r:embed="rId4"/>
          <a:stretch>
            <a:fillRect/>
          </a:stretch>
        </p:blipFill>
        <p:spPr>
          <a:xfrm>
            <a:off x="6708853" y="774460"/>
            <a:ext cx="942975" cy="390525"/>
          </a:xfrm>
          <a:prstGeom prst="rect">
            <a:avLst/>
          </a:prstGeom>
        </p:spPr>
      </p:pic>
      <p:pic>
        <p:nvPicPr>
          <p:cNvPr id="15" name="Picture 14">
            <a:extLst>
              <a:ext uri="{FF2B5EF4-FFF2-40B4-BE49-F238E27FC236}">
                <a16:creationId xmlns:a16="http://schemas.microsoft.com/office/drawing/2014/main" id="{CF55A624-B561-43B3-47FF-69AF7B5A8B1F}"/>
              </a:ext>
            </a:extLst>
          </p:cNvPr>
          <p:cNvPicPr>
            <a:picLocks noChangeAspect="1"/>
          </p:cNvPicPr>
          <p:nvPr/>
        </p:nvPicPr>
        <p:blipFill>
          <a:blip r:embed="rId5"/>
          <a:stretch>
            <a:fillRect/>
          </a:stretch>
        </p:blipFill>
        <p:spPr>
          <a:xfrm>
            <a:off x="6635279" y="3541308"/>
            <a:ext cx="866775" cy="304800"/>
          </a:xfrm>
          <a:prstGeom prst="rect">
            <a:avLst/>
          </a:prstGeom>
        </p:spPr>
      </p:pic>
      <p:sp>
        <p:nvSpPr>
          <p:cNvPr id="16" name="TextBox 15">
            <a:extLst>
              <a:ext uri="{FF2B5EF4-FFF2-40B4-BE49-F238E27FC236}">
                <a16:creationId xmlns:a16="http://schemas.microsoft.com/office/drawing/2014/main" id="{172767D5-5A61-527D-8542-1B6EA7CB9B0F}"/>
              </a:ext>
            </a:extLst>
          </p:cNvPr>
          <p:cNvSpPr txBox="1"/>
          <p:nvPr/>
        </p:nvSpPr>
        <p:spPr>
          <a:xfrm>
            <a:off x="6635278" y="3998178"/>
            <a:ext cx="5346349" cy="2585323"/>
          </a:xfrm>
          <a:prstGeom prst="rect">
            <a:avLst/>
          </a:prstGeom>
          <a:noFill/>
        </p:spPr>
        <p:txBody>
          <a:bodyPr wrap="square" rtlCol="0">
            <a:spAutoFit/>
          </a:bodyPr>
          <a:lstStyle/>
          <a:p>
            <a:r>
              <a:rPr lang="en-GB" dirty="0">
                <a:latin typeface="Lexend Deca Light" pitchFamily="2" charset="0"/>
                <a:cs typeface="Arial" panose="020B0604020202020204" pitchFamily="34" charset="0"/>
              </a:rPr>
              <a:t>Our vision is to be the world leading company for transformative defence technology, providing the end users of our products with cutting-edge capabilities and our direct customers with advanced support solutions and dynamic services. Our products save lives in combat, contribute to the maintenance of national security, and save time and money in terms of support requirements.</a:t>
            </a:r>
          </a:p>
        </p:txBody>
      </p:sp>
      <p:sp>
        <p:nvSpPr>
          <p:cNvPr id="17" name="TextBox 16">
            <a:extLst>
              <a:ext uri="{FF2B5EF4-FFF2-40B4-BE49-F238E27FC236}">
                <a16:creationId xmlns:a16="http://schemas.microsoft.com/office/drawing/2014/main" id="{9FE5CB9F-2C9C-8CC3-AD70-27635DA28A37}"/>
              </a:ext>
            </a:extLst>
          </p:cNvPr>
          <p:cNvSpPr txBox="1"/>
          <p:nvPr/>
        </p:nvSpPr>
        <p:spPr>
          <a:xfrm>
            <a:off x="832637" y="1164985"/>
            <a:ext cx="5346349" cy="923330"/>
          </a:xfrm>
          <a:prstGeom prst="rect">
            <a:avLst/>
          </a:prstGeom>
          <a:noFill/>
        </p:spPr>
        <p:txBody>
          <a:bodyPr wrap="square" rtlCol="0">
            <a:spAutoFit/>
          </a:bodyPr>
          <a:lstStyle/>
          <a:p>
            <a:r>
              <a:rPr lang="en-GB" dirty="0">
                <a:latin typeface="Lexend Deca Light" pitchFamily="2" charset="0"/>
                <a:cs typeface="Arial" panose="020B0604020202020204" pitchFamily="34" charset="0"/>
              </a:rPr>
              <a:t>To provide world leading, high-quality data and video technology and services to the rail industry in the UK and internationally.</a:t>
            </a:r>
          </a:p>
        </p:txBody>
      </p:sp>
      <p:pic>
        <p:nvPicPr>
          <p:cNvPr id="18" name="Picture 17">
            <a:extLst>
              <a:ext uri="{FF2B5EF4-FFF2-40B4-BE49-F238E27FC236}">
                <a16:creationId xmlns:a16="http://schemas.microsoft.com/office/drawing/2014/main" id="{D98DDE92-9CB1-ECF2-0722-6FB59B615E11}"/>
              </a:ext>
            </a:extLst>
          </p:cNvPr>
          <p:cNvPicPr>
            <a:picLocks noChangeAspect="1"/>
          </p:cNvPicPr>
          <p:nvPr/>
        </p:nvPicPr>
        <p:blipFill>
          <a:blip r:embed="rId4"/>
          <a:stretch>
            <a:fillRect/>
          </a:stretch>
        </p:blipFill>
        <p:spPr>
          <a:xfrm>
            <a:off x="905471" y="774460"/>
            <a:ext cx="942975" cy="390525"/>
          </a:xfrm>
          <a:prstGeom prst="rect">
            <a:avLst/>
          </a:prstGeom>
        </p:spPr>
      </p:pic>
      <p:cxnSp>
        <p:nvCxnSpPr>
          <p:cNvPr id="19" name="Straight Connector 18">
            <a:extLst>
              <a:ext uri="{FF2B5EF4-FFF2-40B4-BE49-F238E27FC236}">
                <a16:creationId xmlns:a16="http://schemas.microsoft.com/office/drawing/2014/main" id="{BF0B9A14-AB6C-92BB-CBDF-891E9D67820C}"/>
              </a:ext>
            </a:extLst>
          </p:cNvPr>
          <p:cNvCxnSpPr>
            <a:cxnSpLocks/>
          </p:cNvCxnSpPr>
          <p:nvPr/>
        </p:nvCxnSpPr>
        <p:spPr>
          <a:xfrm flipH="1">
            <a:off x="679012" y="3428999"/>
            <a:ext cx="57529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C17FF59-3E4B-4850-12CB-930CABF76AD7}"/>
              </a:ext>
            </a:extLst>
          </p:cNvPr>
          <p:cNvPicPr>
            <a:picLocks noChangeAspect="1"/>
          </p:cNvPicPr>
          <p:nvPr/>
        </p:nvPicPr>
        <p:blipFill>
          <a:blip r:embed="rId5"/>
          <a:stretch>
            <a:fillRect/>
          </a:stretch>
        </p:blipFill>
        <p:spPr>
          <a:xfrm>
            <a:off x="882318" y="3541308"/>
            <a:ext cx="866775" cy="304800"/>
          </a:xfrm>
          <a:prstGeom prst="rect">
            <a:avLst/>
          </a:prstGeom>
        </p:spPr>
      </p:pic>
      <p:sp>
        <p:nvSpPr>
          <p:cNvPr id="21" name="TextBox 20">
            <a:extLst>
              <a:ext uri="{FF2B5EF4-FFF2-40B4-BE49-F238E27FC236}">
                <a16:creationId xmlns:a16="http://schemas.microsoft.com/office/drawing/2014/main" id="{D9C10C37-A404-3784-187B-CD309C5775B9}"/>
              </a:ext>
            </a:extLst>
          </p:cNvPr>
          <p:cNvSpPr txBox="1"/>
          <p:nvPr/>
        </p:nvSpPr>
        <p:spPr>
          <a:xfrm>
            <a:off x="882317" y="3998178"/>
            <a:ext cx="5346349" cy="1754326"/>
          </a:xfrm>
          <a:prstGeom prst="rect">
            <a:avLst/>
          </a:prstGeom>
          <a:noFill/>
        </p:spPr>
        <p:txBody>
          <a:bodyPr wrap="square" rtlCol="0">
            <a:spAutoFit/>
          </a:bodyPr>
          <a:lstStyle/>
          <a:p>
            <a:r>
              <a:rPr lang="en-GB" dirty="0">
                <a:latin typeface="Lexend Deca Light" pitchFamily="2" charset="0"/>
                <a:cs typeface="Arial" panose="020B0604020202020204" pitchFamily="34" charset="0"/>
              </a:rPr>
              <a:t>Our vision is to be the world leading company for intelligent train technology, providing our customers with advanced solutions and dynamic services, helping improve rail safety, enhancing the passenger experience, and saving time and money.</a:t>
            </a:r>
          </a:p>
        </p:txBody>
      </p:sp>
    </p:spTree>
    <p:extLst>
      <p:ext uri="{BB962C8B-B14F-4D97-AF65-F5344CB8AC3E}">
        <p14:creationId xmlns:p14="http://schemas.microsoft.com/office/powerpoint/2010/main" val="414535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26D87C-4F3C-86FF-56B1-0DA76961AB7D}"/>
              </a:ext>
            </a:extLst>
          </p:cNvPr>
          <p:cNvPicPr>
            <a:picLocks noChangeAspect="1"/>
          </p:cNvPicPr>
          <p:nvPr/>
        </p:nvPicPr>
        <p:blipFill>
          <a:blip r:embed="rId2"/>
          <a:srcRect b="881"/>
          <a:stretch/>
        </p:blipFill>
        <p:spPr>
          <a:xfrm>
            <a:off x="730479" y="517640"/>
            <a:ext cx="10731042" cy="6036212"/>
          </a:xfrm>
          <a:prstGeom prst="rect">
            <a:avLst/>
          </a:prstGeom>
          <a:noFill/>
        </p:spPr>
      </p:pic>
      <p:sp>
        <p:nvSpPr>
          <p:cNvPr id="7" name="TextBox 6">
            <a:extLst>
              <a:ext uri="{FF2B5EF4-FFF2-40B4-BE49-F238E27FC236}">
                <a16:creationId xmlns:a16="http://schemas.microsoft.com/office/drawing/2014/main" id="{2372122B-9A21-9699-4BFC-AB6A986CB81D}"/>
              </a:ext>
            </a:extLst>
          </p:cNvPr>
          <p:cNvSpPr txBox="1"/>
          <p:nvPr/>
        </p:nvSpPr>
        <p:spPr>
          <a:xfrm>
            <a:off x="1058016" y="150642"/>
            <a:ext cx="5112834" cy="584775"/>
          </a:xfrm>
          <a:prstGeom prst="rect">
            <a:avLst/>
          </a:prstGeom>
          <a:noFill/>
        </p:spPr>
        <p:txBody>
          <a:bodyPr wrap="square" rtlCol="0">
            <a:spAutoFit/>
          </a:bodyPr>
          <a:lstStyle/>
          <a:p>
            <a:r>
              <a:rPr lang="en-GB" sz="3200" b="1" dirty="0">
                <a:latin typeface="Lexend Deca Medium" pitchFamily="2" charset="0"/>
              </a:rPr>
              <a:t>Our Values</a:t>
            </a:r>
          </a:p>
        </p:txBody>
      </p:sp>
    </p:spTree>
    <p:extLst>
      <p:ext uri="{BB962C8B-B14F-4D97-AF65-F5344CB8AC3E}">
        <p14:creationId xmlns:p14="http://schemas.microsoft.com/office/powerpoint/2010/main" val="264404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C9AC5-97D0-47A4-1378-B5073DE494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6D6788C-F91C-4386-13CA-09140ED7ED6D}"/>
              </a:ext>
            </a:extLst>
          </p:cNvPr>
          <p:cNvSpPr txBox="1"/>
          <p:nvPr/>
        </p:nvSpPr>
        <p:spPr>
          <a:xfrm>
            <a:off x="1058016" y="150642"/>
            <a:ext cx="5112834" cy="584775"/>
          </a:xfrm>
          <a:prstGeom prst="rect">
            <a:avLst/>
          </a:prstGeom>
          <a:noFill/>
        </p:spPr>
        <p:txBody>
          <a:bodyPr wrap="square" rtlCol="0">
            <a:spAutoFit/>
          </a:bodyPr>
          <a:lstStyle/>
          <a:p>
            <a:r>
              <a:rPr lang="en-GB" sz="3200" b="1" dirty="0">
                <a:latin typeface="Lexend Deca Medium" pitchFamily="2" charset="0"/>
              </a:rPr>
              <a:t>Our Commitments</a:t>
            </a:r>
          </a:p>
        </p:txBody>
      </p:sp>
      <p:pic>
        <p:nvPicPr>
          <p:cNvPr id="3" name="Picture 2">
            <a:extLst>
              <a:ext uri="{FF2B5EF4-FFF2-40B4-BE49-F238E27FC236}">
                <a16:creationId xmlns:a16="http://schemas.microsoft.com/office/drawing/2014/main" id="{893F703C-6B4F-715E-2948-6E541880B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67" y="1358176"/>
            <a:ext cx="4963133" cy="277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25B458D-4781-858A-89A0-B3EE038FFEF6}"/>
              </a:ext>
            </a:extLst>
          </p:cNvPr>
          <p:cNvPicPr>
            <a:picLocks noChangeAspect="1"/>
          </p:cNvPicPr>
          <p:nvPr/>
        </p:nvPicPr>
        <p:blipFill>
          <a:blip r:embed="rId3"/>
          <a:stretch>
            <a:fillRect/>
          </a:stretch>
        </p:blipFill>
        <p:spPr>
          <a:xfrm>
            <a:off x="6599271" y="1322736"/>
            <a:ext cx="5302952" cy="2944386"/>
          </a:xfrm>
          <a:prstGeom prst="rect">
            <a:avLst/>
          </a:prstGeom>
        </p:spPr>
      </p:pic>
    </p:spTree>
    <p:extLst>
      <p:ext uri="{BB962C8B-B14F-4D97-AF65-F5344CB8AC3E}">
        <p14:creationId xmlns:p14="http://schemas.microsoft.com/office/powerpoint/2010/main" val="127271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77EE-B22F-9A6E-7AFE-C699DDF298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5E29CA-0024-1C7F-26EA-C6B8691CA4E1}"/>
              </a:ext>
            </a:extLst>
          </p:cNvPr>
          <p:cNvSpPr>
            <a:spLocks noGrp="1"/>
          </p:cNvSpPr>
          <p:nvPr>
            <p:ph type="ctrTitle"/>
          </p:nvPr>
        </p:nvSpPr>
        <p:spPr>
          <a:xfrm>
            <a:off x="827718" y="3260815"/>
            <a:ext cx="7633110" cy="1039277"/>
          </a:xfrm>
        </p:spPr>
        <p:txBody>
          <a:bodyPr>
            <a:normAutofit/>
          </a:bodyPr>
          <a:lstStyle/>
          <a:p>
            <a:r>
              <a:rPr lang="en-US" dirty="0"/>
              <a:t>2025 Summary</a:t>
            </a:r>
          </a:p>
        </p:txBody>
      </p:sp>
    </p:spTree>
    <p:extLst>
      <p:ext uri="{BB962C8B-B14F-4D97-AF65-F5344CB8AC3E}">
        <p14:creationId xmlns:p14="http://schemas.microsoft.com/office/powerpoint/2010/main" val="121534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3851E-8BF4-1E79-EEA8-9AEA09015AF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0F18AD1-C4FC-EB02-3AE8-AB5976A13840}"/>
              </a:ext>
            </a:extLst>
          </p:cNvPr>
          <p:cNvSpPr txBox="1"/>
          <p:nvPr/>
        </p:nvSpPr>
        <p:spPr>
          <a:xfrm>
            <a:off x="683841" y="2235200"/>
            <a:ext cx="4036334" cy="2387600"/>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4800" b="1" kern="1200" dirty="0">
                <a:latin typeface="Lexend Deca" pitchFamily="2" charset="0"/>
                <a:ea typeface="+mj-ea"/>
                <a:cs typeface="+mj-cs"/>
              </a:rPr>
              <a:t>KPI Performance Summary – 202</a:t>
            </a:r>
            <a:r>
              <a:rPr lang="en-US" sz="4800" b="1" dirty="0">
                <a:latin typeface="Lexend Deca" pitchFamily="2" charset="0"/>
                <a:ea typeface="+mj-ea"/>
                <a:cs typeface="+mj-cs"/>
              </a:rPr>
              <a:t>1</a:t>
            </a:r>
            <a:r>
              <a:rPr lang="en-US" sz="4800" b="1" kern="1200" dirty="0">
                <a:latin typeface="Lexend Deca" pitchFamily="2" charset="0"/>
                <a:ea typeface="+mj-ea"/>
                <a:cs typeface="+mj-cs"/>
              </a:rPr>
              <a:t> to 2025</a:t>
            </a:r>
          </a:p>
        </p:txBody>
      </p:sp>
      <p:graphicFrame>
        <p:nvGraphicFramePr>
          <p:cNvPr id="6" name="Table 12">
            <a:extLst>
              <a:ext uri="{FF2B5EF4-FFF2-40B4-BE49-F238E27FC236}">
                <a16:creationId xmlns:a16="http://schemas.microsoft.com/office/drawing/2014/main" id="{F89265B0-4CA7-5018-DD69-374994A520BF}"/>
              </a:ext>
            </a:extLst>
          </p:cNvPr>
          <p:cNvGraphicFramePr>
            <a:graphicFrameLocks noGrp="1"/>
          </p:cNvGraphicFramePr>
          <p:nvPr>
            <p:extLst>
              <p:ext uri="{D42A27DB-BD31-4B8C-83A1-F6EECF244321}">
                <p14:modId xmlns:p14="http://schemas.microsoft.com/office/powerpoint/2010/main" val="1942013282"/>
              </p:ext>
            </p:extLst>
          </p:nvPr>
        </p:nvGraphicFramePr>
        <p:xfrm>
          <a:off x="3901418" y="0"/>
          <a:ext cx="6263136" cy="6794328"/>
        </p:xfrm>
        <a:graphic>
          <a:graphicData uri="http://schemas.openxmlformats.org/drawingml/2006/table">
            <a:tbl>
              <a:tblPr firstRow="1" bandRow="1">
                <a:tableStyleId>{2D5ABB26-0587-4C30-8999-92F81FD0307C}</a:tableStyleId>
              </a:tblPr>
              <a:tblGrid>
                <a:gridCol w="1603994">
                  <a:extLst>
                    <a:ext uri="{9D8B030D-6E8A-4147-A177-3AD203B41FA5}">
                      <a16:colId xmlns:a16="http://schemas.microsoft.com/office/drawing/2014/main" val="1258902771"/>
                    </a:ext>
                  </a:extLst>
                </a:gridCol>
                <a:gridCol w="619822">
                  <a:extLst>
                    <a:ext uri="{9D8B030D-6E8A-4147-A177-3AD203B41FA5}">
                      <a16:colId xmlns:a16="http://schemas.microsoft.com/office/drawing/2014/main" val="1630685009"/>
                    </a:ext>
                  </a:extLst>
                </a:gridCol>
                <a:gridCol w="571295">
                  <a:extLst>
                    <a:ext uri="{9D8B030D-6E8A-4147-A177-3AD203B41FA5}">
                      <a16:colId xmlns:a16="http://schemas.microsoft.com/office/drawing/2014/main" val="2832979075"/>
                    </a:ext>
                  </a:extLst>
                </a:gridCol>
                <a:gridCol w="599861">
                  <a:extLst>
                    <a:ext uri="{9D8B030D-6E8A-4147-A177-3AD203B41FA5}">
                      <a16:colId xmlns:a16="http://schemas.microsoft.com/office/drawing/2014/main" val="1700334664"/>
                    </a:ext>
                  </a:extLst>
                </a:gridCol>
                <a:gridCol w="656989">
                  <a:extLst>
                    <a:ext uri="{9D8B030D-6E8A-4147-A177-3AD203B41FA5}">
                      <a16:colId xmlns:a16="http://schemas.microsoft.com/office/drawing/2014/main" val="2510286775"/>
                    </a:ext>
                  </a:extLst>
                </a:gridCol>
                <a:gridCol w="656989">
                  <a:extLst>
                    <a:ext uri="{9D8B030D-6E8A-4147-A177-3AD203B41FA5}">
                      <a16:colId xmlns:a16="http://schemas.microsoft.com/office/drawing/2014/main" val="1193672299"/>
                    </a:ext>
                  </a:extLst>
                </a:gridCol>
                <a:gridCol w="584432">
                  <a:extLst>
                    <a:ext uri="{9D8B030D-6E8A-4147-A177-3AD203B41FA5}">
                      <a16:colId xmlns:a16="http://schemas.microsoft.com/office/drawing/2014/main" val="923629976"/>
                    </a:ext>
                  </a:extLst>
                </a:gridCol>
                <a:gridCol w="677122">
                  <a:extLst>
                    <a:ext uri="{9D8B030D-6E8A-4147-A177-3AD203B41FA5}">
                      <a16:colId xmlns:a16="http://schemas.microsoft.com/office/drawing/2014/main" val="3573734924"/>
                    </a:ext>
                  </a:extLst>
                </a:gridCol>
                <a:gridCol w="292632">
                  <a:extLst>
                    <a:ext uri="{9D8B030D-6E8A-4147-A177-3AD203B41FA5}">
                      <a16:colId xmlns:a16="http://schemas.microsoft.com/office/drawing/2014/main" val="1048841149"/>
                    </a:ext>
                  </a:extLst>
                </a:gridCol>
              </a:tblGrid>
              <a:tr h="486199">
                <a:tc>
                  <a:txBody>
                    <a:bodyPr/>
                    <a:lstStyle/>
                    <a:p>
                      <a:r>
                        <a:rPr lang="en-GB" sz="900" b="1" dirty="0">
                          <a:latin typeface="Lexend Deca Light" pitchFamily="2" charset="0"/>
                        </a:rPr>
                        <a:t>ENVIRONMENTAL</a:t>
                      </a:r>
                    </a:p>
                  </a:txBody>
                  <a:tcPr marL="84843" marR="84843" marT="42421" marB="42421" anchor="ctr">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r>
                        <a:rPr lang="en-GB" sz="900" b="1" dirty="0">
                          <a:latin typeface="Lexend Deca Light" pitchFamily="2" charset="0"/>
                        </a:rPr>
                        <a:t>Unit</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r>
                        <a:rPr lang="en-GB" sz="900" b="1" dirty="0">
                          <a:latin typeface="Lexend Deca Light" pitchFamily="2" charset="0"/>
                        </a:rPr>
                        <a:t>2021</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r>
                        <a:rPr lang="en-GB" sz="900" b="1" dirty="0">
                          <a:latin typeface="Lexend Deca Light" pitchFamily="2" charset="0"/>
                        </a:rPr>
                        <a:t>2022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r>
                        <a:rPr lang="en-GB" sz="900" b="1" dirty="0">
                          <a:latin typeface="Lexend Deca Light" pitchFamily="2" charset="0"/>
                        </a:rPr>
                        <a:t>2023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r>
                        <a:rPr lang="en-GB" sz="900" b="1" dirty="0">
                          <a:latin typeface="Lexend Deca Light" pitchFamily="2" charset="0"/>
                        </a:rPr>
                        <a:t>2024</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r>
                        <a:rPr lang="en-GB" sz="900" b="1" dirty="0">
                          <a:latin typeface="Lexend Deca Light" pitchFamily="2" charset="0"/>
                        </a:rPr>
                        <a:t>2025</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r>
                        <a:rPr lang="en-GB" sz="900" b="1" dirty="0">
                          <a:latin typeface="Lexend Deca Light" pitchFamily="2" charset="0"/>
                        </a:rPr>
                        <a:t>% Change 24/25</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algn="ctr"/>
                      <a:endParaRPr lang="en-GB" sz="900" b="1"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410915070"/>
                  </a:ext>
                </a:extLst>
              </a:tr>
              <a:tr h="351836">
                <a:tc>
                  <a:txBody>
                    <a:bodyPr/>
                    <a:lstStyle/>
                    <a:p>
                      <a:pPr lvl="1"/>
                      <a:r>
                        <a:rPr lang="en-GB" sz="900" b="1" dirty="0">
                          <a:latin typeface="Lexend Deca Light" pitchFamily="2" charset="0"/>
                        </a:rPr>
                        <a:t>Total Green House Gas Emissions</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800" dirty="0">
                          <a:latin typeface="Lexend Deca Light" pitchFamily="2" charset="0"/>
                        </a:rPr>
                        <a:t>KGCO2E</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73,289</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66,316</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56,315</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54,612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52,263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sym typeface="Wingdings" panose="05000000000000000000" pitchFamily="2" charset="2"/>
                        </a:rPr>
                        <a:t>4</a:t>
                      </a:r>
                      <a:r>
                        <a:rPr lang="en-GB" sz="900" dirty="0">
                          <a:solidFill>
                            <a:schemeClr val="tx1"/>
                          </a:solidFill>
                          <a:latin typeface="Lexend Deca Light" pitchFamily="2" charset="0"/>
                        </a:rPr>
                        <a:t>%</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1400" dirty="0">
                          <a:solidFill>
                            <a:srgbClr val="92D050"/>
                          </a:solidFill>
                          <a:latin typeface="Lexend Deca Light" pitchFamily="2" charset="0"/>
                          <a:sym typeface="Wingdings 3" panose="05040102010807070707" pitchFamily="18" charset="2"/>
                        </a:rPr>
                        <a:t></a:t>
                      </a:r>
                      <a:endParaRPr lang="en-GB" sz="1400" dirty="0">
                        <a:solidFill>
                          <a:srgbClr val="92D05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476936018"/>
                  </a:ext>
                </a:extLst>
              </a:tr>
              <a:tr h="373613">
                <a:tc>
                  <a:txBody>
                    <a:bodyPr/>
                    <a:lstStyle/>
                    <a:p>
                      <a:pPr lvl="1"/>
                      <a:r>
                        <a:rPr lang="en-GB" sz="900" b="1" dirty="0">
                          <a:latin typeface="Lexend Deca Light" pitchFamily="2" charset="0"/>
                        </a:rPr>
                        <a:t>Energy Consumption - Electricity</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800" dirty="0">
                          <a:latin typeface="Lexend Deca Light" pitchFamily="2" charset="0"/>
                        </a:rPr>
                        <a:t>KWHR</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254,313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213,951</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200,846</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185,045</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170.112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8%</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92D050"/>
                          </a:solidFill>
                          <a:latin typeface="Lexend Deca Light" pitchFamily="2" charset="0"/>
                          <a:sym typeface="Wingdings 3" panose="05040102010807070707" pitchFamily="18" charset="2"/>
                        </a:rPr>
                        <a:t></a:t>
                      </a:r>
                      <a:endParaRPr lang="en-GB" sz="1400" dirty="0">
                        <a:solidFill>
                          <a:srgbClr val="92D05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206323169"/>
                  </a:ext>
                </a:extLst>
              </a:tr>
              <a:tr h="351836">
                <a:tc>
                  <a:txBody>
                    <a:bodyPr/>
                    <a:lstStyle/>
                    <a:p>
                      <a:pPr lvl="1"/>
                      <a:r>
                        <a:rPr lang="en-GB" sz="900" b="1" dirty="0">
                          <a:latin typeface="Lexend Deca Light" pitchFamily="2" charset="0"/>
                        </a:rPr>
                        <a:t>Energy Consumption – Gas</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800" dirty="0">
                          <a:latin typeface="Lexend Deca Light" pitchFamily="2" charset="0"/>
                        </a:rPr>
                        <a:t>M</a:t>
                      </a:r>
                      <a:r>
                        <a:rPr lang="en-GB" sz="800" baseline="30000" dirty="0">
                          <a:latin typeface="Lexend Deca Light" pitchFamily="2" charset="0"/>
                        </a:rPr>
                        <a:t>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12,890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12,172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8,502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9,162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9,429</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Lexend Deca Light" pitchFamily="2" charset="0"/>
                          <a:sym typeface="Wingdings 3" panose="05040102010807070707" pitchFamily="18" charset="2"/>
                        </a:rPr>
                        <a:t></a:t>
                      </a:r>
                      <a:endParaRPr lang="en-GB" sz="1400" dirty="0">
                        <a:solidFill>
                          <a:srgbClr val="FF000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4258822249"/>
                  </a:ext>
                </a:extLst>
              </a:tr>
              <a:tr h="292120">
                <a:tc>
                  <a:txBody>
                    <a:bodyPr/>
                    <a:lstStyle/>
                    <a:p>
                      <a:pPr lvl="1"/>
                      <a:r>
                        <a:rPr lang="en-GB" sz="900" b="1" dirty="0">
                          <a:latin typeface="Lexend Deca Light" pitchFamily="2" charset="0"/>
                        </a:rPr>
                        <a:t>Water Consumption </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Lexend Deca Light" pitchFamily="2" charset="0"/>
                        </a:rPr>
                        <a:t>M</a:t>
                      </a:r>
                      <a:r>
                        <a:rPr lang="en-GB" sz="800" baseline="30000" dirty="0">
                          <a:latin typeface="Lexend Deca Light" pitchFamily="2" charset="0"/>
                        </a:rPr>
                        <a:t>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622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532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542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349</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391</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11%</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Lexend Deca Light" pitchFamily="2" charset="0"/>
                          <a:sym typeface="Wingdings 3" panose="05040102010807070707" pitchFamily="18" charset="2"/>
                        </a:rPr>
                        <a:t></a:t>
                      </a:r>
                      <a:endParaRPr lang="en-GB" sz="1400" dirty="0">
                        <a:solidFill>
                          <a:srgbClr val="FF000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1258702730"/>
                  </a:ext>
                </a:extLst>
              </a:tr>
              <a:tr h="351836">
                <a:tc>
                  <a:txBody>
                    <a:bodyPr/>
                    <a:lstStyle/>
                    <a:p>
                      <a:pPr lvl="1"/>
                      <a:r>
                        <a:rPr lang="en-GB" sz="900" b="1" dirty="0">
                          <a:latin typeface="Lexend Deca Light" pitchFamily="2" charset="0"/>
                        </a:rPr>
                        <a:t>Non-Hazardous Materials Recycled</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latin typeface="Lexend Deca Light" pitchFamily="2" charset="0"/>
                          <a:ea typeface="+mn-ea"/>
                          <a:cs typeface="+mn-cs"/>
                        </a:rPr>
                        <a:t>KG</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7,030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7,623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9,062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8,970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7,838</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17%</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92D050"/>
                          </a:solidFill>
                          <a:latin typeface="Lexend Deca Light" pitchFamily="2" charset="0"/>
                          <a:sym typeface="Wingdings 3" panose="05040102010807070707" pitchFamily="18" charset="2"/>
                        </a:rPr>
                        <a:t></a:t>
                      </a:r>
                      <a:endParaRPr lang="en-GB" sz="1400" dirty="0">
                        <a:solidFill>
                          <a:srgbClr val="92D05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742815034"/>
                  </a:ext>
                </a:extLst>
              </a:tr>
              <a:tr h="351836">
                <a:tc>
                  <a:txBody>
                    <a:bodyPr/>
                    <a:lstStyle/>
                    <a:p>
                      <a:pPr lvl="1"/>
                      <a:r>
                        <a:rPr lang="en-GB" sz="900" b="1" dirty="0">
                          <a:latin typeface="Lexend Deca Light" pitchFamily="2" charset="0"/>
                        </a:rPr>
                        <a:t>Hazardous Materials used</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a:latin typeface="Lexend Deca Light" pitchFamily="2" charset="0"/>
                        </a:rPr>
                        <a:t>KG</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490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223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142</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153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134</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13%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92D050"/>
                          </a:solidFill>
                          <a:latin typeface="Lexend Deca Light" pitchFamily="2" charset="0"/>
                          <a:sym typeface="Wingdings 3" panose="05040102010807070707" pitchFamily="18" charset="2"/>
                        </a:rPr>
                        <a:t></a:t>
                      </a:r>
                      <a:endParaRPr lang="en-GB" sz="1400" dirty="0">
                        <a:solidFill>
                          <a:srgbClr val="92D05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1199987187"/>
                  </a:ext>
                </a:extLst>
              </a:tr>
              <a:tr h="292120">
                <a:tc>
                  <a:txBody>
                    <a:bodyPr/>
                    <a:lstStyle/>
                    <a:p>
                      <a:r>
                        <a:rPr lang="en-GB" sz="900" b="1" dirty="0">
                          <a:latin typeface="Lexend Deca Light" pitchFamily="2" charset="0"/>
                        </a:rPr>
                        <a:t>PEOPLE</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aseline="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solidFill>
                          <a:srgbClr val="FF000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14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4122755515"/>
                  </a:ext>
                </a:extLst>
              </a:tr>
              <a:tr h="44141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00" b="1" dirty="0">
                          <a:latin typeface="Lexend Deca Light" pitchFamily="2" charset="0"/>
                        </a:rPr>
                        <a:t>Employees</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a:latin typeface="Lexend Deca Light" pitchFamily="2" charset="0"/>
                        </a:rPr>
                        <a:t>FTE</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53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53</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46</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48</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48</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800" dirty="0">
                          <a:solidFill>
                            <a:schemeClr val="tx1"/>
                          </a:solidFill>
                          <a:latin typeface="Lexend Deca Light" pitchFamily="2" charset="0"/>
                        </a:rPr>
                        <a:t>NA</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364868342"/>
                  </a:ext>
                </a:extLst>
              </a:tr>
              <a:tr h="292120">
                <a:tc>
                  <a:txBody>
                    <a:bodyPr/>
                    <a:lstStyle/>
                    <a:p>
                      <a:pPr lvl="1"/>
                      <a:r>
                        <a:rPr lang="en-GB" sz="900" b="1" dirty="0">
                          <a:latin typeface="Lexend Deca Light" pitchFamily="2" charset="0"/>
                        </a:rPr>
                        <a:t>Female Employees</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a:latin typeface="Lexend Deca Light" pitchFamily="2" charset="0"/>
                        </a:rPr>
                        <a:t>%</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17%</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20%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14%</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9%</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1%</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92D050"/>
                          </a:solidFill>
                          <a:latin typeface="Lexend Deca Light" pitchFamily="2" charset="0"/>
                          <a:sym typeface="Wingdings 3" panose="05040102010807070707" pitchFamily="18" charset="2"/>
                        </a:rPr>
                        <a:t></a:t>
                      </a:r>
                      <a:endParaRPr lang="en-GB" sz="1400" dirty="0">
                        <a:solidFill>
                          <a:srgbClr val="92D05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360067112"/>
                  </a:ext>
                </a:extLst>
              </a:tr>
              <a:tr h="372608">
                <a:tc>
                  <a:txBody>
                    <a:bodyPr/>
                    <a:lstStyle/>
                    <a:p>
                      <a:pPr lvl="1"/>
                      <a:r>
                        <a:rPr lang="en-GB" sz="900" b="1" dirty="0">
                          <a:latin typeface="Lexend Deca Light" pitchFamily="2" charset="0"/>
                        </a:rPr>
                        <a:t>Number of Lost time Incidents</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a:latin typeface="Lexend Deca Light" pitchFamily="2" charset="0"/>
                        </a:rPr>
                        <a:t>Incidents</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92D050"/>
                          </a:solidFill>
                          <a:latin typeface="Lexend Deca Light" pitchFamily="2" charset="0"/>
                          <a:sym typeface="Wingdings 3" panose="05040102010807070707" pitchFamily="18" charset="2"/>
                        </a:rPr>
                        <a:t></a:t>
                      </a:r>
                      <a:endParaRPr lang="en-GB" sz="1400" dirty="0">
                        <a:solidFill>
                          <a:srgbClr val="92D05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908779798"/>
                  </a:ext>
                </a:extLst>
              </a:tr>
              <a:tr h="351836">
                <a:tc>
                  <a:txBody>
                    <a:bodyPr/>
                    <a:lstStyle/>
                    <a:p>
                      <a:pPr lvl="1"/>
                      <a:r>
                        <a:rPr lang="en-GB" sz="900" b="1" dirty="0">
                          <a:latin typeface="Lexend Deca Light" pitchFamily="2" charset="0"/>
                        </a:rPr>
                        <a:t>% of workers above living wage</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a:latin typeface="Lexend Deca Light" pitchFamily="2" charset="0"/>
                        </a:rPr>
                        <a:t>%</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NM</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100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100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100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Nil</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Nil</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92D050"/>
                          </a:solidFill>
                          <a:latin typeface="Lexend Deca Light" pitchFamily="2" charset="0"/>
                          <a:sym typeface="Wingdings 3" panose="05040102010807070707" pitchFamily="18" charset="2"/>
                        </a:rPr>
                        <a:t></a:t>
                      </a:r>
                      <a:endParaRPr lang="en-GB" sz="1400" dirty="0">
                        <a:solidFill>
                          <a:srgbClr val="92D050"/>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921693053"/>
                  </a:ext>
                </a:extLst>
              </a:tr>
              <a:tr h="292120">
                <a:tc>
                  <a:txBody>
                    <a:bodyPr/>
                    <a:lstStyle/>
                    <a:p>
                      <a:r>
                        <a:rPr lang="en-GB" sz="900" b="1" dirty="0">
                          <a:latin typeface="Lexend Deca Light" pitchFamily="2" charset="0"/>
                        </a:rPr>
                        <a:t>ETHICS &amp; GOVERNANCE</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aseline="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900" dirty="0">
                        <a:solidFill>
                          <a:schemeClr val="tx1"/>
                        </a:solidFill>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endParaRPr lang="en-GB" sz="1400" dirty="0">
                        <a:latin typeface="Lexend Deca Light" pitchFamily="2" charset="0"/>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92319121"/>
                  </a:ext>
                </a:extLst>
              </a:tr>
              <a:tr h="292120">
                <a:tc>
                  <a:txBody>
                    <a:bodyPr/>
                    <a:lstStyle/>
                    <a:p>
                      <a:pPr lvl="1"/>
                      <a:r>
                        <a:rPr lang="en-GB" sz="900" b="1" dirty="0">
                          <a:latin typeface="Lexend Deca Light" pitchFamily="2" charset="0"/>
                        </a:rPr>
                        <a:t>Cases of Corruption</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exend Deca Light" pitchFamily="2" charset="0"/>
                          <a:ea typeface="+mn-ea"/>
                          <a:cs typeface="+mn-cs"/>
                        </a:rPr>
                        <a:t>Incidents</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Nil</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sym typeface="Wingdings 3" panose="05040102010807070707" pitchFamily="18" charset="2"/>
                        </a:rPr>
                        <a:t></a:t>
                      </a:r>
                      <a:endPar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1530386864"/>
                  </a:ext>
                </a:extLst>
              </a:tr>
              <a:tr h="486199">
                <a:tc>
                  <a:txBody>
                    <a:bodyPr/>
                    <a:lstStyle/>
                    <a:p>
                      <a:pPr lvl="1"/>
                      <a:r>
                        <a:rPr lang="en-GB" sz="900" b="1" dirty="0">
                          <a:latin typeface="Lexend Deca Light" pitchFamily="2" charset="0"/>
                        </a:rPr>
                        <a:t>Cases of Anti-Competitive Behaviour</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exend Deca Light" pitchFamily="2" charset="0"/>
                          <a:ea typeface="+mn-ea"/>
                          <a:cs typeface="+mn-cs"/>
                        </a:rPr>
                        <a:t>Incidents</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Nil</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sym typeface="Wingdings 3" panose="05040102010807070707" pitchFamily="18" charset="2"/>
                        </a:rPr>
                        <a:t></a:t>
                      </a:r>
                      <a:endPar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736173247"/>
                  </a:ext>
                </a:extLst>
              </a:tr>
              <a:tr h="351836">
                <a:tc>
                  <a:txBody>
                    <a:bodyPr/>
                    <a:lstStyle/>
                    <a:p>
                      <a:pPr lvl="1"/>
                      <a:r>
                        <a:rPr lang="en-GB" sz="900" b="1" dirty="0">
                          <a:latin typeface="Lexend Deca Light" pitchFamily="2" charset="0"/>
                        </a:rPr>
                        <a:t>Cases of Data Protection Breach</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exend Deca Light" pitchFamily="2" charset="0"/>
                          <a:ea typeface="+mn-ea"/>
                          <a:cs typeface="+mn-cs"/>
                        </a:rPr>
                        <a:t>Incidents</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Nil</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sym typeface="Wingdings 3" panose="05040102010807070707" pitchFamily="18" charset="2"/>
                        </a:rPr>
                        <a:t></a:t>
                      </a:r>
                      <a:endPar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1418562998"/>
                  </a:ext>
                </a:extLst>
              </a:tr>
              <a:tr h="351836">
                <a:tc>
                  <a:txBody>
                    <a:bodyPr/>
                    <a:lstStyle/>
                    <a:p>
                      <a:pPr lvl="1"/>
                      <a:r>
                        <a:rPr lang="en-GB" sz="900" b="1" dirty="0">
                          <a:latin typeface="Lexend Deca Light" pitchFamily="2" charset="0"/>
                        </a:rPr>
                        <a:t>Cases of  Modern Slavery</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exend Deca Light" pitchFamily="2" charset="0"/>
                          <a:ea typeface="+mn-ea"/>
                          <a:cs typeface="+mn-cs"/>
                        </a:rPr>
                        <a:t>Incidents</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NM</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Nil</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sym typeface="Wingdings 3" panose="05040102010807070707" pitchFamily="18" charset="2"/>
                        </a:rPr>
                        <a:t></a:t>
                      </a:r>
                      <a:endPar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242350468"/>
                  </a:ext>
                </a:extLst>
              </a:tr>
              <a:tr h="486199">
                <a:tc>
                  <a:txBody>
                    <a:bodyPr/>
                    <a:lstStyle/>
                    <a:p>
                      <a:pPr lvl="1"/>
                      <a:r>
                        <a:rPr lang="en-GB" sz="900" b="1" dirty="0">
                          <a:latin typeface="Lexend Deca Light" pitchFamily="2" charset="0"/>
                        </a:rPr>
                        <a:t>Significant Environmental Incidents</a:t>
                      </a:r>
                    </a:p>
                  </a:txBody>
                  <a:tcPr marL="84843" marR="84843" marT="42421" marB="42421"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exend Deca Light" pitchFamily="2" charset="0"/>
                          <a:ea typeface="+mn-ea"/>
                          <a:cs typeface="+mn-cs"/>
                        </a:rPr>
                        <a:t>Incidents</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latin typeface="Lexend Deca Light" pitchFamily="2" charset="0"/>
                        </a:rPr>
                        <a:t>0</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algn="ctr"/>
                      <a:r>
                        <a:rPr lang="en-GB" sz="900" dirty="0">
                          <a:solidFill>
                            <a:schemeClr val="tx1"/>
                          </a:solidFill>
                          <a:latin typeface="Lexend Deca Light" pitchFamily="2" charset="0"/>
                        </a:rPr>
                        <a:t>Nil</a:t>
                      </a: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sym typeface="Wingdings 3" panose="05040102010807070707" pitchFamily="18" charset="2"/>
                        </a:rPr>
                        <a:t></a:t>
                      </a:r>
                      <a:endParaRPr kumimoji="0" lang="en-GB" sz="1400" b="0" i="0" u="none" strike="noStrike" kern="1200" cap="none" spc="0" normalizeH="0" baseline="0" noProof="0" dirty="0">
                        <a:ln>
                          <a:noFill/>
                        </a:ln>
                        <a:solidFill>
                          <a:srgbClr val="92D050"/>
                        </a:solidFill>
                        <a:effectLst/>
                        <a:uLnTx/>
                        <a:uFillTx/>
                        <a:latin typeface="Lexend Deca Light" pitchFamily="2" charset="0"/>
                        <a:ea typeface="+mn-ea"/>
                        <a:cs typeface="+mn-cs"/>
                      </a:endParaRPr>
                    </a:p>
                  </a:txBody>
                  <a:tcPr marL="84843" marR="84843" marT="42421" marB="42421" anchor="ct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3678959095"/>
                  </a:ext>
                </a:extLst>
              </a:tr>
            </a:tbl>
          </a:graphicData>
        </a:graphic>
      </p:graphicFrame>
    </p:spTree>
    <p:extLst>
      <p:ext uri="{BB962C8B-B14F-4D97-AF65-F5344CB8AC3E}">
        <p14:creationId xmlns:p14="http://schemas.microsoft.com/office/powerpoint/2010/main" val="327903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3807-0108-240C-76B8-A30DA5A172F5}"/>
            </a:ext>
          </a:extLst>
        </p:cNvPr>
        <p:cNvGrpSpPr/>
        <p:nvPr/>
      </p:nvGrpSpPr>
      <p:grpSpPr>
        <a:xfrm>
          <a:off x="0" y="0"/>
          <a:ext cx="0" cy="0"/>
          <a:chOff x="0" y="0"/>
          <a:chExt cx="0" cy="0"/>
        </a:xfrm>
      </p:grpSpPr>
      <p:graphicFrame>
        <p:nvGraphicFramePr>
          <p:cNvPr id="7" name="Table 12">
            <a:extLst>
              <a:ext uri="{FF2B5EF4-FFF2-40B4-BE49-F238E27FC236}">
                <a16:creationId xmlns:a16="http://schemas.microsoft.com/office/drawing/2014/main" id="{ABDF83A1-5740-E2BE-EBB1-AEBD66F42A69}"/>
              </a:ext>
            </a:extLst>
          </p:cNvPr>
          <p:cNvGraphicFramePr>
            <a:graphicFrameLocks noGrp="1"/>
          </p:cNvGraphicFramePr>
          <p:nvPr>
            <p:extLst>
              <p:ext uri="{D42A27DB-BD31-4B8C-83A1-F6EECF244321}">
                <p14:modId xmlns:p14="http://schemas.microsoft.com/office/powerpoint/2010/main" val="2195937506"/>
              </p:ext>
            </p:extLst>
          </p:nvPr>
        </p:nvGraphicFramePr>
        <p:xfrm>
          <a:off x="5297834" y="573804"/>
          <a:ext cx="6675626" cy="3205537"/>
        </p:xfrm>
        <a:graphic>
          <a:graphicData uri="http://schemas.openxmlformats.org/drawingml/2006/table">
            <a:tbl>
              <a:tblPr firstRow="1" bandRow="1">
                <a:noFill/>
                <a:tableStyleId>{69012ECD-51FC-41F1-AA8D-1B2483CD663E}</a:tableStyleId>
              </a:tblPr>
              <a:tblGrid>
                <a:gridCol w="1583400">
                  <a:extLst>
                    <a:ext uri="{9D8B030D-6E8A-4147-A177-3AD203B41FA5}">
                      <a16:colId xmlns:a16="http://schemas.microsoft.com/office/drawing/2014/main" val="1258902771"/>
                    </a:ext>
                  </a:extLst>
                </a:gridCol>
                <a:gridCol w="671601">
                  <a:extLst>
                    <a:ext uri="{9D8B030D-6E8A-4147-A177-3AD203B41FA5}">
                      <a16:colId xmlns:a16="http://schemas.microsoft.com/office/drawing/2014/main" val="1630685009"/>
                    </a:ext>
                  </a:extLst>
                </a:gridCol>
                <a:gridCol w="691306">
                  <a:extLst>
                    <a:ext uri="{9D8B030D-6E8A-4147-A177-3AD203B41FA5}">
                      <a16:colId xmlns:a16="http://schemas.microsoft.com/office/drawing/2014/main" val="2832979075"/>
                    </a:ext>
                  </a:extLst>
                </a:gridCol>
                <a:gridCol w="691306">
                  <a:extLst>
                    <a:ext uri="{9D8B030D-6E8A-4147-A177-3AD203B41FA5}">
                      <a16:colId xmlns:a16="http://schemas.microsoft.com/office/drawing/2014/main" val="1700334664"/>
                    </a:ext>
                  </a:extLst>
                </a:gridCol>
                <a:gridCol w="697387">
                  <a:extLst>
                    <a:ext uri="{9D8B030D-6E8A-4147-A177-3AD203B41FA5}">
                      <a16:colId xmlns:a16="http://schemas.microsoft.com/office/drawing/2014/main" val="2940960996"/>
                    </a:ext>
                  </a:extLst>
                </a:gridCol>
                <a:gridCol w="685225">
                  <a:extLst>
                    <a:ext uri="{9D8B030D-6E8A-4147-A177-3AD203B41FA5}">
                      <a16:colId xmlns:a16="http://schemas.microsoft.com/office/drawing/2014/main" val="4118477597"/>
                    </a:ext>
                  </a:extLst>
                </a:gridCol>
                <a:gridCol w="685225">
                  <a:extLst>
                    <a:ext uri="{9D8B030D-6E8A-4147-A177-3AD203B41FA5}">
                      <a16:colId xmlns:a16="http://schemas.microsoft.com/office/drawing/2014/main" val="2044421458"/>
                    </a:ext>
                  </a:extLst>
                </a:gridCol>
                <a:gridCol w="970176">
                  <a:extLst>
                    <a:ext uri="{9D8B030D-6E8A-4147-A177-3AD203B41FA5}">
                      <a16:colId xmlns:a16="http://schemas.microsoft.com/office/drawing/2014/main" val="2510286775"/>
                    </a:ext>
                  </a:extLst>
                </a:gridCol>
              </a:tblGrid>
              <a:tr h="792300">
                <a:tc>
                  <a:txBody>
                    <a:bodyPr/>
                    <a:lstStyle/>
                    <a:p>
                      <a:endParaRPr lang="en-GB" sz="1600" b="1" cap="none" spc="0" dirty="0">
                        <a:solidFill>
                          <a:schemeClr val="tx1"/>
                        </a:solidFill>
                        <a:latin typeface="Lexend Deca Light" pitchFamily="2" charset="0"/>
                      </a:endParaRPr>
                    </a:p>
                  </a:txBody>
                  <a:tcPr marL="65168" marR="63404" marT="18619" marB="139646" anchor="b">
                    <a:lnL w="12700" cmpd="sng">
                      <a:noFill/>
                    </a:lnL>
                    <a:lnR w="12700" cmpd="sng">
                      <a:noFill/>
                    </a:lnR>
                    <a:lnT w="9525" cap="flat" cmpd="sng" algn="ctr">
                      <a:noFill/>
                      <a:prstDash val="solid"/>
                    </a:lnT>
                    <a:lnB w="38100" cmpd="sng">
                      <a:noFill/>
                    </a:lnB>
                    <a:noFill/>
                  </a:tcPr>
                </a:tc>
                <a:tc>
                  <a:txBody>
                    <a:bodyPr/>
                    <a:lstStyle/>
                    <a:p>
                      <a:pPr algn="ctr"/>
                      <a:r>
                        <a:rPr lang="en-GB" sz="1600" b="1" cap="none" spc="0" dirty="0">
                          <a:solidFill>
                            <a:schemeClr val="tx1"/>
                          </a:solidFill>
                          <a:latin typeface="Lexend Deca Light" pitchFamily="2" charset="0"/>
                        </a:rPr>
                        <a:t>Unit</a:t>
                      </a:r>
                    </a:p>
                  </a:txBody>
                  <a:tcPr marL="65168" marR="63404" marT="18619" marB="139646" anchor="b">
                    <a:lnL w="12700" cmpd="sng">
                      <a:noFill/>
                    </a:lnL>
                    <a:lnR w="12700" cmpd="sng">
                      <a:noFill/>
                    </a:lnR>
                    <a:lnT w="9525" cap="flat" cmpd="sng" algn="ctr">
                      <a:noFill/>
                      <a:prstDash val="solid"/>
                    </a:lnT>
                    <a:lnB w="38100" cmpd="sng">
                      <a:noFill/>
                    </a:lnB>
                    <a:noFill/>
                  </a:tcPr>
                </a:tc>
                <a:tc>
                  <a:txBody>
                    <a:bodyPr/>
                    <a:lstStyle/>
                    <a:p>
                      <a:pPr algn="ctr"/>
                      <a:r>
                        <a:rPr lang="en-GB" sz="1600" b="1" cap="none" spc="0" dirty="0">
                          <a:solidFill>
                            <a:schemeClr val="tx1"/>
                          </a:solidFill>
                          <a:latin typeface="Lexend Deca Light" pitchFamily="2" charset="0"/>
                        </a:rPr>
                        <a:t>2021</a:t>
                      </a:r>
                    </a:p>
                  </a:txBody>
                  <a:tcPr marL="65168" marR="63404" marT="18619" marB="139646" anchor="b">
                    <a:lnL w="12700" cmpd="sng">
                      <a:noFill/>
                    </a:lnL>
                    <a:lnR w="12700" cmpd="sng">
                      <a:noFill/>
                    </a:lnR>
                    <a:lnT w="9525" cap="flat" cmpd="sng" algn="ctr">
                      <a:noFill/>
                      <a:prstDash val="solid"/>
                    </a:lnT>
                    <a:lnB w="38100" cmpd="sng">
                      <a:noFill/>
                    </a:lnB>
                    <a:noFill/>
                  </a:tcPr>
                </a:tc>
                <a:tc>
                  <a:txBody>
                    <a:bodyPr/>
                    <a:lstStyle/>
                    <a:p>
                      <a:pPr algn="ctr"/>
                      <a:r>
                        <a:rPr lang="en-GB" sz="1600" b="1" cap="none" spc="0" dirty="0">
                          <a:solidFill>
                            <a:schemeClr val="tx1"/>
                          </a:solidFill>
                          <a:latin typeface="Lexend Deca Light" pitchFamily="2" charset="0"/>
                        </a:rPr>
                        <a:t>2022</a:t>
                      </a:r>
                    </a:p>
                  </a:txBody>
                  <a:tcPr marL="65168" marR="63404" marT="18619" marB="139646" anchor="b">
                    <a:lnL w="12700" cmpd="sng">
                      <a:noFill/>
                    </a:lnL>
                    <a:lnR w="12700" cmpd="sng">
                      <a:noFill/>
                    </a:lnR>
                    <a:lnT w="9525" cap="flat" cmpd="sng" algn="ctr">
                      <a:noFill/>
                      <a:prstDash val="solid"/>
                    </a:lnT>
                    <a:lnB w="38100" cmpd="sng">
                      <a:noFill/>
                    </a:lnB>
                    <a:noFill/>
                  </a:tcPr>
                </a:tc>
                <a:tc>
                  <a:txBody>
                    <a:bodyPr/>
                    <a:lstStyle/>
                    <a:p>
                      <a:pPr algn="ctr"/>
                      <a:r>
                        <a:rPr lang="en-GB" sz="1600" b="1" cap="none" spc="0" dirty="0">
                          <a:solidFill>
                            <a:schemeClr val="tx1"/>
                          </a:solidFill>
                          <a:latin typeface="Lexend Deca Light" pitchFamily="2" charset="0"/>
                        </a:rPr>
                        <a:t>2023</a:t>
                      </a:r>
                    </a:p>
                  </a:txBody>
                  <a:tcPr marL="65168" marR="63404" marT="18619" marB="139646" anchor="b">
                    <a:lnL w="12700" cmpd="sng">
                      <a:noFill/>
                    </a:lnL>
                    <a:lnR w="12700" cmpd="sng">
                      <a:noFill/>
                    </a:lnR>
                    <a:lnT w="9525" cap="flat" cmpd="sng" algn="ctr">
                      <a:noFill/>
                      <a:prstDash val="solid"/>
                    </a:lnT>
                    <a:lnB w="38100" cmpd="sng">
                      <a:noFill/>
                    </a:lnB>
                    <a:noFill/>
                  </a:tcPr>
                </a:tc>
                <a:tc>
                  <a:txBody>
                    <a:bodyPr/>
                    <a:lstStyle/>
                    <a:p>
                      <a:pPr algn="ctr"/>
                      <a:r>
                        <a:rPr lang="en-GB" sz="1600" b="1" cap="none" spc="0" dirty="0">
                          <a:solidFill>
                            <a:schemeClr val="tx1"/>
                          </a:solidFill>
                          <a:latin typeface="Lexend Deca Light" pitchFamily="2" charset="0"/>
                        </a:rPr>
                        <a:t>2024</a:t>
                      </a:r>
                    </a:p>
                  </a:txBody>
                  <a:tcPr marL="65168" marR="63404" marT="18619" marB="139646" anchor="b">
                    <a:lnL w="12700" cmpd="sng">
                      <a:noFill/>
                    </a:lnL>
                    <a:lnR w="12700" cmpd="sng">
                      <a:noFill/>
                    </a:lnR>
                    <a:lnT w="9525" cap="flat" cmpd="sng" algn="ctr">
                      <a:noFill/>
                      <a:prstDash val="solid"/>
                    </a:lnT>
                    <a:lnB w="38100" cmpd="sng">
                      <a:noFill/>
                    </a:lnB>
                    <a:noFill/>
                  </a:tcPr>
                </a:tc>
                <a:tc>
                  <a:txBody>
                    <a:bodyPr/>
                    <a:lstStyle/>
                    <a:p>
                      <a:pPr algn="ctr"/>
                      <a:r>
                        <a:rPr lang="en-GB" sz="1600" b="1" cap="none" spc="0" dirty="0">
                          <a:solidFill>
                            <a:schemeClr val="tx1"/>
                          </a:solidFill>
                          <a:latin typeface="Lexend Deca Light" pitchFamily="2" charset="0"/>
                        </a:rPr>
                        <a:t>2025</a:t>
                      </a:r>
                    </a:p>
                  </a:txBody>
                  <a:tcPr marL="65168" marR="63404" marT="18619" marB="139646" anchor="b">
                    <a:lnL w="12700" cmpd="sng">
                      <a:noFill/>
                    </a:lnL>
                    <a:lnR w="12700" cmpd="sng">
                      <a:noFill/>
                    </a:lnR>
                    <a:lnT w="9525" cap="flat" cmpd="sng" algn="ctr">
                      <a:noFill/>
                      <a:prstDash val="solid"/>
                    </a:lnT>
                    <a:lnB w="38100" cmpd="sng">
                      <a:noFill/>
                    </a:lnB>
                    <a:noFill/>
                  </a:tcPr>
                </a:tc>
                <a:tc>
                  <a:txBody>
                    <a:bodyPr/>
                    <a:lstStyle/>
                    <a:p>
                      <a:pPr algn="ctr"/>
                      <a:r>
                        <a:rPr lang="en-GB" sz="1600" b="1" cap="none" spc="0" dirty="0">
                          <a:solidFill>
                            <a:schemeClr val="tx1"/>
                          </a:solidFill>
                          <a:latin typeface="Lexend Deca Light" pitchFamily="2" charset="0"/>
                        </a:rPr>
                        <a:t>% Change</a:t>
                      </a:r>
                    </a:p>
                  </a:txBody>
                  <a:tcPr marL="65168" marR="63404" marT="18619" marB="139646"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410915070"/>
                  </a:ext>
                </a:extLst>
              </a:tr>
              <a:tr h="657907">
                <a:tc>
                  <a:txBody>
                    <a:bodyPr/>
                    <a:lstStyle/>
                    <a:p>
                      <a:r>
                        <a:rPr lang="en-GB" sz="1300" b="1" cap="none" spc="0" dirty="0">
                          <a:solidFill>
                            <a:schemeClr val="tx1"/>
                          </a:solidFill>
                          <a:latin typeface="Lexend Deca Light" pitchFamily="2" charset="0"/>
                        </a:rPr>
                        <a:t>Total Green House Gas Emissions</a:t>
                      </a:r>
                    </a:p>
                  </a:txBody>
                  <a:tcPr marL="65168" marR="63404" marT="18619" marB="139646"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KGCO2E</a:t>
                      </a:r>
                    </a:p>
                  </a:txBody>
                  <a:tcPr marL="65168" marR="63404" marT="18619" marB="139646"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73,028</a:t>
                      </a:r>
                    </a:p>
                  </a:txBody>
                  <a:tcPr marL="65168" marR="63404" marT="18619" marB="139646"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66,068</a:t>
                      </a:r>
                    </a:p>
                  </a:txBody>
                  <a:tcPr marL="65168" marR="63404" marT="18619" marB="139646"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56,315</a:t>
                      </a:r>
                    </a:p>
                  </a:txBody>
                  <a:tcPr marL="65168" marR="63404" marT="18619" marB="139646"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54,612</a:t>
                      </a:r>
                    </a:p>
                  </a:txBody>
                  <a:tcPr marL="65168" marR="63404" marT="18619" marB="139646"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52,263</a:t>
                      </a:r>
                    </a:p>
                  </a:txBody>
                  <a:tcPr marL="65168" marR="63404" marT="18619" marB="139646"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GB" sz="1300" cap="none" spc="0" dirty="0">
                          <a:solidFill>
                            <a:schemeClr val="tx1"/>
                          </a:solidFill>
                          <a:highlight>
                            <a:srgbClr val="00FF00"/>
                          </a:highlight>
                          <a:latin typeface="Lexend Deca Light" pitchFamily="2" charset="0"/>
                        </a:rPr>
                        <a:t>-4%</a:t>
                      </a:r>
                    </a:p>
                  </a:txBody>
                  <a:tcPr marL="65168" marR="63404" marT="18619" marB="139646" anchor="ctr">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476936018"/>
                  </a:ext>
                </a:extLst>
              </a:tr>
              <a:tr h="657907">
                <a:tc>
                  <a:txBody>
                    <a:bodyPr/>
                    <a:lstStyle/>
                    <a:p>
                      <a:r>
                        <a:rPr lang="en-GB" sz="1300" b="1" cap="none" spc="0" dirty="0">
                          <a:solidFill>
                            <a:schemeClr val="tx1"/>
                          </a:solidFill>
                          <a:latin typeface="Lexend Deca Light" pitchFamily="2" charset="0"/>
                        </a:rPr>
                        <a:t>Energy Consumption - Electricity</a:t>
                      </a:r>
                    </a:p>
                  </a:txBody>
                  <a:tcPr marL="65168" marR="63404" marT="18619" marB="139646"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KWHR</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254,313</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213,951</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200,846</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185,045</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170,112</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highlight>
                            <a:srgbClr val="00FF00"/>
                          </a:highlight>
                          <a:latin typeface="Lexend Deca Light" pitchFamily="2" charset="0"/>
                        </a:rPr>
                        <a:t>-8%</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06323169"/>
                  </a:ext>
                </a:extLst>
              </a:tr>
              <a:tr h="657907">
                <a:tc>
                  <a:txBody>
                    <a:bodyPr/>
                    <a:lstStyle/>
                    <a:p>
                      <a:r>
                        <a:rPr lang="en-GB" sz="1300" b="1" cap="none" spc="0" dirty="0">
                          <a:solidFill>
                            <a:schemeClr val="tx1"/>
                          </a:solidFill>
                          <a:latin typeface="Lexend Deca Light" pitchFamily="2" charset="0"/>
                        </a:rPr>
                        <a:t>Energy Consumption – Gas</a:t>
                      </a:r>
                    </a:p>
                  </a:txBody>
                  <a:tcPr marL="65168" marR="63404" marT="18619" marB="139646"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M</a:t>
                      </a:r>
                      <a:r>
                        <a:rPr lang="en-GB" sz="1300" cap="none" spc="0" baseline="30000" dirty="0">
                          <a:solidFill>
                            <a:schemeClr val="tx1"/>
                          </a:solidFill>
                          <a:latin typeface="Lexend Deca Light" pitchFamily="2" charset="0"/>
                        </a:rPr>
                        <a:t>3</a:t>
                      </a:r>
                    </a:p>
                  </a:txBody>
                  <a:tcPr marL="65168" marR="63404" marT="18619" marB="139646"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12,890</a:t>
                      </a:r>
                    </a:p>
                  </a:txBody>
                  <a:tcPr marL="65168" marR="63404" marT="18619" marB="139646"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12,172</a:t>
                      </a:r>
                    </a:p>
                  </a:txBody>
                  <a:tcPr marL="65168" marR="63404" marT="18619" marB="139646"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8,502</a:t>
                      </a:r>
                    </a:p>
                  </a:txBody>
                  <a:tcPr marL="65168" marR="63404" marT="18619" marB="139646"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9,162</a:t>
                      </a:r>
                    </a:p>
                  </a:txBody>
                  <a:tcPr marL="65168" marR="63404" marT="18619" marB="139646"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GB" sz="1300" cap="none" spc="0" dirty="0">
                          <a:solidFill>
                            <a:schemeClr val="tx1"/>
                          </a:solidFill>
                          <a:latin typeface="Lexend Deca Light" pitchFamily="2" charset="0"/>
                        </a:rPr>
                        <a:t>9,429</a:t>
                      </a:r>
                    </a:p>
                  </a:txBody>
                  <a:tcPr marL="65168" marR="63404" marT="18619" marB="139646"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r>
                        <a:rPr lang="en-GB" sz="1300" cap="none" spc="0" dirty="0">
                          <a:solidFill>
                            <a:srgbClr val="0B121F"/>
                          </a:solidFill>
                          <a:highlight>
                            <a:srgbClr val="FF0000"/>
                          </a:highlight>
                          <a:latin typeface="Lexend Deca Light" pitchFamily="2" charset="0"/>
                        </a:rPr>
                        <a:t>+3%</a:t>
                      </a:r>
                    </a:p>
                  </a:txBody>
                  <a:tcPr marL="65168" marR="63404" marT="18619" marB="139646"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4258822249"/>
                  </a:ext>
                </a:extLst>
              </a:tr>
              <a:tr h="439516">
                <a:tc>
                  <a:txBody>
                    <a:bodyPr/>
                    <a:lstStyle/>
                    <a:p>
                      <a:r>
                        <a:rPr lang="en-GB" sz="1300" b="1" cap="none" spc="0" dirty="0">
                          <a:solidFill>
                            <a:schemeClr val="tx1"/>
                          </a:solidFill>
                          <a:latin typeface="Lexend Deca Light" pitchFamily="2" charset="0"/>
                        </a:rPr>
                        <a:t>Water Consumption </a:t>
                      </a:r>
                    </a:p>
                  </a:txBody>
                  <a:tcPr marL="65168" marR="63404" marT="18619" marB="139646"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cap="none" spc="0" dirty="0">
                          <a:solidFill>
                            <a:schemeClr val="tx1"/>
                          </a:solidFill>
                          <a:latin typeface="Lexend Deca Light" pitchFamily="2" charset="0"/>
                        </a:rPr>
                        <a:t>M</a:t>
                      </a:r>
                      <a:r>
                        <a:rPr lang="en-GB" sz="1300" cap="none" spc="0" baseline="30000" dirty="0">
                          <a:solidFill>
                            <a:schemeClr val="tx1"/>
                          </a:solidFill>
                          <a:latin typeface="Lexend Deca Light" pitchFamily="2" charset="0"/>
                        </a:rPr>
                        <a:t>3</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622</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532</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542</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349</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latin typeface="Lexend Deca Light" pitchFamily="2" charset="0"/>
                        </a:rPr>
                        <a:t>391</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GB" sz="1300" cap="none" spc="0" dirty="0">
                          <a:solidFill>
                            <a:schemeClr val="tx1"/>
                          </a:solidFill>
                          <a:highlight>
                            <a:srgbClr val="FF0000"/>
                          </a:highlight>
                          <a:latin typeface="Lexend Deca Light" pitchFamily="2" charset="0"/>
                        </a:rPr>
                        <a:t>+11%</a:t>
                      </a:r>
                    </a:p>
                  </a:txBody>
                  <a:tcPr marL="65168" marR="63404" marT="18619" marB="139646"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258702730"/>
                  </a:ext>
                </a:extLst>
              </a:tr>
            </a:tbl>
          </a:graphicData>
        </a:graphic>
      </p:graphicFrame>
      <p:pic>
        <p:nvPicPr>
          <p:cNvPr id="8" name="Picture 7">
            <a:extLst>
              <a:ext uri="{FF2B5EF4-FFF2-40B4-BE49-F238E27FC236}">
                <a16:creationId xmlns:a16="http://schemas.microsoft.com/office/drawing/2014/main" id="{2D1864E9-E5EE-B21F-C1B7-DBEE8A93F409}"/>
              </a:ext>
            </a:extLst>
          </p:cNvPr>
          <p:cNvPicPr>
            <a:picLocks noChangeAspect="1"/>
          </p:cNvPicPr>
          <p:nvPr/>
        </p:nvPicPr>
        <p:blipFill>
          <a:blip r:embed="rId2"/>
          <a:stretch>
            <a:fillRect/>
          </a:stretch>
        </p:blipFill>
        <p:spPr>
          <a:xfrm>
            <a:off x="2145463" y="336331"/>
            <a:ext cx="749074" cy="725907"/>
          </a:xfrm>
          <a:prstGeom prst="rect">
            <a:avLst/>
          </a:prstGeom>
        </p:spPr>
      </p:pic>
      <p:pic>
        <p:nvPicPr>
          <p:cNvPr id="9" name="Picture 8">
            <a:extLst>
              <a:ext uri="{FF2B5EF4-FFF2-40B4-BE49-F238E27FC236}">
                <a16:creationId xmlns:a16="http://schemas.microsoft.com/office/drawing/2014/main" id="{D7BA49AC-8D32-311B-6E52-F7F20984D150}"/>
              </a:ext>
            </a:extLst>
          </p:cNvPr>
          <p:cNvPicPr>
            <a:picLocks noChangeAspect="1"/>
          </p:cNvPicPr>
          <p:nvPr/>
        </p:nvPicPr>
        <p:blipFill>
          <a:blip r:embed="rId3"/>
          <a:stretch>
            <a:fillRect/>
          </a:stretch>
        </p:blipFill>
        <p:spPr>
          <a:xfrm>
            <a:off x="3101457" y="333431"/>
            <a:ext cx="710462" cy="714323"/>
          </a:xfrm>
          <a:prstGeom prst="rect">
            <a:avLst/>
          </a:prstGeom>
        </p:spPr>
      </p:pic>
      <p:pic>
        <p:nvPicPr>
          <p:cNvPr id="10" name="Picture 9">
            <a:extLst>
              <a:ext uri="{FF2B5EF4-FFF2-40B4-BE49-F238E27FC236}">
                <a16:creationId xmlns:a16="http://schemas.microsoft.com/office/drawing/2014/main" id="{573F2ECD-1B32-7001-E92B-9A3152683B3A}"/>
              </a:ext>
            </a:extLst>
          </p:cNvPr>
          <p:cNvPicPr>
            <a:picLocks noChangeAspect="1"/>
          </p:cNvPicPr>
          <p:nvPr/>
        </p:nvPicPr>
        <p:blipFill>
          <a:blip r:embed="rId4"/>
          <a:stretch>
            <a:fillRect/>
          </a:stretch>
        </p:blipFill>
        <p:spPr>
          <a:xfrm>
            <a:off x="4018839" y="342024"/>
            <a:ext cx="710463" cy="698879"/>
          </a:xfrm>
          <a:prstGeom prst="rect">
            <a:avLst/>
          </a:prstGeom>
        </p:spPr>
      </p:pic>
      <p:pic>
        <p:nvPicPr>
          <p:cNvPr id="11" name="Picture 10">
            <a:extLst>
              <a:ext uri="{FF2B5EF4-FFF2-40B4-BE49-F238E27FC236}">
                <a16:creationId xmlns:a16="http://schemas.microsoft.com/office/drawing/2014/main" id="{4BFEE5AC-C186-EE0F-9D7A-65240D24CCD0}"/>
              </a:ext>
            </a:extLst>
          </p:cNvPr>
          <p:cNvPicPr>
            <a:picLocks noChangeAspect="1"/>
          </p:cNvPicPr>
          <p:nvPr/>
        </p:nvPicPr>
        <p:blipFill>
          <a:blip r:embed="rId5"/>
          <a:stretch>
            <a:fillRect/>
          </a:stretch>
        </p:blipFill>
        <p:spPr>
          <a:xfrm>
            <a:off x="1254303" y="336331"/>
            <a:ext cx="695017" cy="725907"/>
          </a:xfrm>
          <a:prstGeom prst="rect">
            <a:avLst/>
          </a:prstGeom>
        </p:spPr>
      </p:pic>
      <p:sp>
        <p:nvSpPr>
          <p:cNvPr id="12" name="TextBox 11">
            <a:extLst>
              <a:ext uri="{FF2B5EF4-FFF2-40B4-BE49-F238E27FC236}">
                <a16:creationId xmlns:a16="http://schemas.microsoft.com/office/drawing/2014/main" id="{8EC815B2-A71E-F59E-B3B2-CBD954FC48D3}"/>
              </a:ext>
            </a:extLst>
          </p:cNvPr>
          <p:cNvSpPr txBox="1"/>
          <p:nvPr/>
        </p:nvSpPr>
        <p:spPr>
          <a:xfrm>
            <a:off x="925067" y="4774371"/>
            <a:ext cx="3685032" cy="16083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Lexend Deca" pitchFamily="2" charset="0"/>
                <a:ea typeface="+mj-ea"/>
                <a:cs typeface="+mj-cs"/>
              </a:rPr>
              <a:t>Environmental Annual Comparison</a:t>
            </a:r>
          </a:p>
        </p:txBody>
      </p:sp>
      <p:sp>
        <p:nvSpPr>
          <p:cNvPr id="13" name="TextBox 12">
            <a:extLst>
              <a:ext uri="{FF2B5EF4-FFF2-40B4-BE49-F238E27FC236}">
                <a16:creationId xmlns:a16="http://schemas.microsoft.com/office/drawing/2014/main" id="{0F631D82-B5F5-412A-80B2-A82189884F53}"/>
              </a:ext>
            </a:extLst>
          </p:cNvPr>
          <p:cNvSpPr txBox="1"/>
          <p:nvPr/>
        </p:nvSpPr>
        <p:spPr>
          <a:xfrm>
            <a:off x="5152134" y="4040596"/>
            <a:ext cx="6675627" cy="2243600"/>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200" dirty="0">
                <a:solidFill>
                  <a:srgbClr val="0B121F"/>
                </a:solidFill>
                <a:latin typeface="Lexend Deca Light" pitchFamily="2" charset="0"/>
              </a:rPr>
              <a:t>Petards is ISO 14001:2015 certified and operates within an Integrated Management System framework to effectively manage risks, set targets, monitor performance, and drive continuous improvement.</a:t>
            </a:r>
          </a:p>
          <a:p>
            <a:pPr indent="-228600">
              <a:lnSpc>
                <a:spcPct val="90000"/>
              </a:lnSpc>
              <a:spcAft>
                <a:spcPts val="600"/>
              </a:spcAft>
              <a:buFont typeface="Arial" panose="020B0604020202020204" pitchFamily="34" charset="0"/>
              <a:buChar char="•"/>
            </a:pPr>
            <a:r>
              <a:rPr lang="en-US" sz="1200" dirty="0">
                <a:solidFill>
                  <a:srgbClr val="0B121F"/>
                </a:solidFill>
                <a:latin typeface="Lexend Deca Light" pitchFamily="2" charset="0"/>
              </a:rPr>
              <a:t>The company addresses key environmental issues such as energy consumption, greenhouse gas emissions, water management, waste reductions and regulatory compliance. Petards strategy focuses on minimising the environmental impact across processes. This includes significant investments in energy-efficient facilities and </a:t>
            </a:r>
            <a:r>
              <a:rPr lang="en-US" sz="1200" dirty="0">
                <a:latin typeface="Lexend Deca Light" pitchFamily="2" charset="0"/>
              </a:rPr>
              <a:t>processes. As a result of these initiatives, Petards has achieved a 4% reduction in Scope 1 and Scope 2 GHG emissions in 2025 compared to 2024 and a 28% reduction from 2021 levels</a:t>
            </a:r>
            <a:r>
              <a:rPr lang="en-US" sz="1200" dirty="0">
                <a:solidFill>
                  <a:srgbClr val="FF0000"/>
                </a:solidFill>
                <a:latin typeface="Lexend Deca Light" pitchFamily="2" charset="0"/>
              </a:rPr>
              <a:t>.</a:t>
            </a:r>
          </a:p>
          <a:p>
            <a:pPr marL="171450" indent="-171450">
              <a:lnSpc>
                <a:spcPct val="90000"/>
              </a:lnSpc>
              <a:spcAft>
                <a:spcPts val="600"/>
              </a:spcAft>
              <a:buFont typeface="Arial" panose="020B0604020202020204" pitchFamily="34" charset="0"/>
              <a:buChar char="•"/>
            </a:pPr>
            <a:r>
              <a:rPr lang="en-US" sz="1200" dirty="0">
                <a:latin typeface="Lexend Deca Light" pitchFamily="2" charset="0"/>
              </a:rPr>
              <a:t>Water consumption increased in 2025 due to unforeseen leaks which have been addressed and included in our </a:t>
            </a:r>
            <a:r>
              <a:rPr lang="en-US" sz="1200" dirty="0" err="1">
                <a:latin typeface="Lexend Deca Light" pitchFamily="2" charset="0"/>
              </a:rPr>
              <a:t>mainternance</a:t>
            </a:r>
            <a:r>
              <a:rPr lang="en-US" sz="1200" dirty="0">
                <a:latin typeface="Lexend Deca Light" pitchFamily="2" charset="0"/>
              </a:rPr>
              <a:t> schedule.</a:t>
            </a:r>
          </a:p>
        </p:txBody>
      </p:sp>
      <p:pic>
        <p:nvPicPr>
          <p:cNvPr id="14" name="Picture 13">
            <a:extLst>
              <a:ext uri="{FF2B5EF4-FFF2-40B4-BE49-F238E27FC236}">
                <a16:creationId xmlns:a16="http://schemas.microsoft.com/office/drawing/2014/main" id="{79D0E57D-36EE-EC6A-C328-BFDAE4004B6E}"/>
              </a:ext>
            </a:extLst>
          </p:cNvPr>
          <p:cNvPicPr>
            <a:picLocks noChangeAspect="1"/>
          </p:cNvPicPr>
          <p:nvPr/>
        </p:nvPicPr>
        <p:blipFill>
          <a:blip r:embed="rId6"/>
          <a:stretch>
            <a:fillRect/>
          </a:stretch>
        </p:blipFill>
        <p:spPr>
          <a:xfrm>
            <a:off x="1383463" y="1720138"/>
            <a:ext cx="2599614" cy="2599614"/>
          </a:xfrm>
          <a:prstGeom prst="rect">
            <a:avLst/>
          </a:prstGeom>
        </p:spPr>
      </p:pic>
    </p:spTree>
    <p:extLst>
      <p:ext uri="{BB962C8B-B14F-4D97-AF65-F5344CB8AC3E}">
        <p14:creationId xmlns:p14="http://schemas.microsoft.com/office/powerpoint/2010/main" val="239440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379AE-CCCC-10F7-5DFE-416D458053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E1EB49-D891-36AE-7014-F93D1736EA2B}"/>
              </a:ext>
            </a:extLst>
          </p:cNvPr>
          <p:cNvSpPr txBox="1"/>
          <p:nvPr/>
        </p:nvSpPr>
        <p:spPr>
          <a:xfrm>
            <a:off x="838185" y="169107"/>
            <a:ext cx="11059289" cy="584775"/>
          </a:xfrm>
          <a:prstGeom prst="rect">
            <a:avLst/>
          </a:prstGeom>
          <a:noFill/>
        </p:spPr>
        <p:txBody>
          <a:bodyPr wrap="square" rtlCol="0">
            <a:spAutoFit/>
          </a:bodyPr>
          <a:lstStyle/>
          <a:p>
            <a:r>
              <a:rPr lang="en-US" sz="3200" b="1" dirty="0">
                <a:latin typeface="Lexend Deca Medium" pitchFamily="2" charset="0"/>
                <a:ea typeface="Rubik Light" charset="0"/>
                <a:cs typeface="Rubik Light" charset="0"/>
              </a:rPr>
              <a:t>Certifications and Memberships.</a:t>
            </a:r>
          </a:p>
        </p:txBody>
      </p:sp>
      <p:graphicFrame>
        <p:nvGraphicFramePr>
          <p:cNvPr id="3" name="Table 8">
            <a:extLst>
              <a:ext uri="{FF2B5EF4-FFF2-40B4-BE49-F238E27FC236}">
                <a16:creationId xmlns:a16="http://schemas.microsoft.com/office/drawing/2014/main" id="{F88E101C-AFB9-7A11-478B-6E0D5C739F29}"/>
              </a:ext>
            </a:extLst>
          </p:cNvPr>
          <p:cNvGraphicFramePr>
            <a:graphicFrameLocks noGrp="1"/>
          </p:cNvGraphicFramePr>
          <p:nvPr>
            <p:extLst>
              <p:ext uri="{D42A27DB-BD31-4B8C-83A1-F6EECF244321}">
                <p14:modId xmlns:p14="http://schemas.microsoft.com/office/powerpoint/2010/main" val="3601569121"/>
              </p:ext>
            </p:extLst>
          </p:nvPr>
        </p:nvGraphicFramePr>
        <p:xfrm>
          <a:off x="1282477" y="1083956"/>
          <a:ext cx="10323018" cy="5631172"/>
        </p:xfrm>
        <a:graphic>
          <a:graphicData uri="http://schemas.openxmlformats.org/drawingml/2006/table">
            <a:tbl>
              <a:tblPr firstRow="1" bandRow="1">
                <a:tableStyleId>{2D5ABB26-0587-4C30-8999-92F81FD0307C}</a:tableStyleId>
              </a:tblPr>
              <a:tblGrid>
                <a:gridCol w="5161509">
                  <a:extLst>
                    <a:ext uri="{9D8B030D-6E8A-4147-A177-3AD203B41FA5}">
                      <a16:colId xmlns:a16="http://schemas.microsoft.com/office/drawing/2014/main" val="3932372916"/>
                    </a:ext>
                  </a:extLst>
                </a:gridCol>
                <a:gridCol w="5161509">
                  <a:extLst>
                    <a:ext uri="{9D8B030D-6E8A-4147-A177-3AD203B41FA5}">
                      <a16:colId xmlns:a16="http://schemas.microsoft.com/office/drawing/2014/main" val="3408387209"/>
                    </a:ext>
                  </a:extLst>
                </a:gridCol>
              </a:tblGrid>
              <a:tr h="1080133">
                <a:tc>
                  <a:txBody>
                    <a:bodyPr/>
                    <a:lstStyle/>
                    <a:p>
                      <a:pPr lvl="1"/>
                      <a:r>
                        <a:rPr lang="en-GB" sz="2000" b="1" dirty="0">
                          <a:latin typeface="Lexend Deca Light" pitchFamily="2" charset="0"/>
                        </a:rPr>
                        <a:t>ISO:9001</a:t>
                      </a:r>
                    </a:p>
                  </a:txBody>
                  <a:tcPr anchor="ctr">
                    <a:lnR w="12700" cap="flat" cmpd="sng" algn="ctr">
                      <a:solidFill>
                        <a:schemeClr val="bg1">
                          <a:lumMod val="85000"/>
                        </a:schemeClr>
                      </a:solidFill>
                      <a:prstDash val="dash"/>
                      <a:round/>
                      <a:headEnd type="none" w="med" len="med"/>
                      <a:tailEnd type="none" w="med" len="med"/>
                    </a:lnR>
                    <a:lnB w="12700" cap="flat" cmpd="sng" algn="ctr">
                      <a:solidFill>
                        <a:schemeClr val="bg1">
                          <a:lumMod val="85000"/>
                        </a:schemeClr>
                      </a:solidFill>
                      <a:prstDash val="dash"/>
                      <a:round/>
                      <a:headEnd type="none" w="med" len="med"/>
                      <a:tailEnd type="none" w="med" len="med"/>
                    </a:lnB>
                  </a:tcPr>
                </a:tc>
                <a:tc>
                  <a:txBody>
                    <a:bodyPr/>
                    <a:lstStyle/>
                    <a:p>
                      <a:pPr lvl="1"/>
                      <a:r>
                        <a:rPr lang="en-GB" sz="2000" b="1" dirty="0">
                          <a:latin typeface="Lexend Deca Light" pitchFamily="2" charset="0"/>
                        </a:rPr>
                        <a:t>Cyber Essential Plus </a:t>
                      </a:r>
                    </a:p>
                    <a:p>
                      <a:pPr lvl="1"/>
                      <a:r>
                        <a:rPr lang="en-GB" sz="2000" b="1" dirty="0">
                          <a:latin typeface="Lexend Deca Light" pitchFamily="2" charset="0"/>
                        </a:rPr>
                        <a:t>accredited</a:t>
                      </a:r>
                    </a:p>
                  </a:txBody>
                  <a:tcPr anchor="ctr">
                    <a:lnL w="12700" cap="flat" cmpd="sng" algn="ctr">
                      <a:solidFill>
                        <a:schemeClr val="bg1">
                          <a:lumMod val="85000"/>
                        </a:schemeClr>
                      </a:solidFill>
                      <a:prstDash val="dash"/>
                      <a:round/>
                      <a:headEnd type="none" w="med" len="med"/>
                      <a:tailEnd type="none" w="med" len="med"/>
                    </a:lnL>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1252449785"/>
                  </a:ext>
                </a:extLst>
              </a:tr>
              <a:tr h="1080133">
                <a:tc>
                  <a:txBody>
                    <a:bodyPr/>
                    <a:lstStyle/>
                    <a:p>
                      <a:pPr lvl="1"/>
                      <a:r>
                        <a:rPr lang="en-GB" sz="2000" b="1" dirty="0">
                          <a:latin typeface="Lexend Deca Light" pitchFamily="2" charset="0"/>
                        </a:rPr>
                        <a:t>ISO:14001</a:t>
                      </a: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lvl="1"/>
                      <a:r>
                        <a:rPr lang="en-GB" sz="2000" b="1" dirty="0">
                          <a:latin typeface="Lexend Deca Light" pitchFamily="2" charset="0"/>
                        </a:rPr>
                        <a:t>Living Wage </a:t>
                      </a:r>
                    </a:p>
                    <a:p>
                      <a:pPr lvl="1"/>
                      <a:r>
                        <a:rPr lang="en-GB" sz="2000" b="1" dirty="0">
                          <a:latin typeface="Lexend Deca Light" pitchFamily="2" charset="0"/>
                        </a:rPr>
                        <a:t>Foundation </a:t>
                      </a:r>
                    </a:p>
                    <a:p>
                      <a:pPr lvl="1"/>
                      <a:r>
                        <a:rPr lang="en-GB" sz="2000" b="1" dirty="0">
                          <a:latin typeface="Lexend Deca Light" pitchFamily="2" charset="0"/>
                        </a:rPr>
                        <a:t>Accredited Employer</a:t>
                      </a:r>
                    </a:p>
                    <a:p>
                      <a:pPr lvl="1"/>
                      <a:endParaRPr lang="en-GB" sz="2000" b="1" dirty="0">
                        <a:latin typeface="Lexend Deca Light" pitchFamily="2" charset="0"/>
                      </a:endParaRPr>
                    </a:p>
                  </a:txBody>
                  <a:tcPr anchor="ctr">
                    <a:lnL w="12700" cap="flat" cmpd="sng" algn="ctr">
                      <a:solidFill>
                        <a:schemeClr val="bg1">
                          <a:lumMod val="85000"/>
                        </a:schemeClr>
                      </a:solidFill>
                      <a:prstDash val="dash"/>
                      <a:round/>
                      <a:headEnd type="none" w="med" len="med"/>
                      <a:tailEnd type="none" w="med" len="med"/>
                    </a:lnL>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199534353"/>
                  </a:ext>
                </a:extLst>
              </a:tr>
              <a:tr h="108013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b="1" dirty="0">
                          <a:latin typeface="Lexend Deca Light" pitchFamily="2" charset="0"/>
                        </a:rPr>
                        <a:t>ISO:45001</a:t>
                      </a:r>
                    </a:p>
                    <a:p>
                      <a:pPr lvl="1"/>
                      <a:endParaRPr lang="en-GB" sz="2000" b="1"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lvl="1"/>
                      <a:r>
                        <a:rPr lang="en-GB" sz="2000" b="1" dirty="0">
                          <a:latin typeface="Lexend Deca Light" pitchFamily="2" charset="0"/>
                        </a:rPr>
                        <a:t>Employee Assistance </a:t>
                      </a:r>
                    </a:p>
                    <a:p>
                      <a:pPr lvl="1"/>
                      <a:r>
                        <a:rPr lang="en-GB" sz="2000" b="1" dirty="0">
                          <a:latin typeface="Lexend Deca Light" pitchFamily="2" charset="0"/>
                        </a:rPr>
                        <a:t>Programme </a:t>
                      </a:r>
                    </a:p>
                    <a:p>
                      <a:pPr lvl="1"/>
                      <a:r>
                        <a:rPr lang="en-GB" sz="2000" b="1" dirty="0">
                          <a:latin typeface="Lexend Deca Light" pitchFamily="2" charset="0"/>
                        </a:rPr>
                        <a:t>established</a:t>
                      </a:r>
                    </a:p>
                  </a:txBody>
                  <a:tcPr anchor="ctr">
                    <a:lnL w="12700" cap="flat" cmpd="sng" algn="ctr">
                      <a:solidFill>
                        <a:schemeClr val="bg1">
                          <a:lumMod val="85000"/>
                        </a:schemeClr>
                      </a:solidFill>
                      <a:prstDash val="dash"/>
                      <a:round/>
                      <a:headEnd type="none" w="med" len="med"/>
                      <a:tailEnd type="none" w="med" len="med"/>
                    </a:lnL>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1506285353"/>
                  </a:ext>
                </a:extLst>
              </a:tr>
              <a:tr h="1080133">
                <a:tc>
                  <a:txBody>
                    <a:bodyPr/>
                    <a:lstStyle/>
                    <a:p>
                      <a:pPr lvl="1"/>
                      <a:r>
                        <a:rPr lang="en-GB" sz="2000" b="1" dirty="0">
                          <a:latin typeface="Lexend Deca Light" pitchFamily="2" charset="0"/>
                        </a:rPr>
                        <a:t>ISO:27001</a:t>
                      </a: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tc>
                  <a:txBody>
                    <a:bodyPr/>
                    <a:lstStyle/>
                    <a:p>
                      <a:pPr lvl="1"/>
                      <a:endParaRPr lang="en-GB" sz="2000" b="1" dirty="0">
                        <a:latin typeface="Lexend Deca Light" pitchFamily="2" charset="0"/>
                      </a:endParaRPr>
                    </a:p>
                  </a:txBody>
                  <a:tcPr anchor="ctr">
                    <a:lnL w="12700" cap="flat" cmpd="sng" algn="ctr">
                      <a:solidFill>
                        <a:schemeClr val="bg1">
                          <a:lumMod val="85000"/>
                        </a:schemeClr>
                      </a:solidFill>
                      <a:prstDash val="dash"/>
                      <a:round/>
                      <a:headEnd type="none" w="med" len="med"/>
                      <a:tailEnd type="none" w="med" len="med"/>
                    </a:lnL>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tcPr>
                </a:tc>
                <a:extLst>
                  <a:ext uri="{0D108BD9-81ED-4DB2-BD59-A6C34878D82A}">
                    <a16:rowId xmlns:a16="http://schemas.microsoft.com/office/drawing/2014/main" val="2765771254"/>
                  </a:ext>
                </a:extLst>
              </a:tr>
              <a:tr h="108013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b="1" dirty="0">
                          <a:latin typeface="Lexend Deca Light" pitchFamily="2" charset="0"/>
                        </a:rPr>
                        <a:t>ECOVADIS Platinum</a:t>
                      </a:r>
                    </a:p>
                    <a:p>
                      <a:pPr lvl="1"/>
                      <a:endParaRPr lang="en-GB" sz="2000" b="1" dirty="0">
                        <a:latin typeface="Lexend Deca Light" pitchFamily="2" charset="0"/>
                      </a:endParaRPr>
                    </a:p>
                  </a:txBody>
                  <a:tcPr anchor="ctr">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tcPr>
                </a:tc>
                <a:tc>
                  <a:txBody>
                    <a:bodyPr/>
                    <a:lstStyle/>
                    <a:p>
                      <a:pPr lvl="1"/>
                      <a:endParaRPr lang="en-GB" sz="2000" b="1" dirty="0">
                        <a:latin typeface="Lexend Deca Light" pitchFamily="2" charset="0"/>
                      </a:endParaRPr>
                    </a:p>
                  </a:txBody>
                  <a:tcPr anchor="ctr">
                    <a:lnL w="12700" cap="flat" cmpd="sng" algn="ctr">
                      <a:solidFill>
                        <a:schemeClr val="bg1">
                          <a:lumMod val="85000"/>
                        </a:schemeClr>
                      </a:solidFill>
                      <a:prstDash val="dash"/>
                      <a:round/>
                      <a:headEnd type="none" w="med" len="med"/>
                      <a:tailEnd type="none" w="med" len="med"/>
                    </a:lnL>
                    <a:lnT w="12700" cap="flat" cmpd="sng" algn="ctr">
                      <a:solidFill>
                        <a:schemeClr val="bg1">
                          <a:lumMod val="85000"/>
                        </a:schemeClr>
                      </a:solidFill>
                      <a:prstDash val="dash"/>
                      <a:round/>
                      <a:headEnd type="none" w="med" len="med"/>
                      <a:tailEnd type="none" w="med" len="med"/>
                    </a:lnT>
                  </a:tcPr>
                </a:tc>
                <a:extLst>
                  <a:ext uri="{0D108BD9-81ED-4DB2-BD59-A6C34878D82A}">
                    <a16:rowId xmlns:a16="http://schemas.microsoft.com/office/drawing/2014/main" val="1192336205"/>
                  </a:ext>
                </a:extLst>
              </a:tr>
            </a:tbl>
          </a:graphicData>
        </a:graphic>
      </p:graphicFrame>
      <p:pic>
        <p:nvPicPr>
          <p:cNvPr id="4" name="Picture 3">
            <a:extLst>
              <a:ext uri="{FF2B5EF4-FFF2-40B4-BE49-F238E27FC236}">
                <a16:creationId xmlns:a16="http://schemas.microsoft.com/office/drawing/2014/main" id="{AA4A2035-33C5-99CF-97B4-175B338F5B8C}"/>
              </a:ext>
            </a:extLst>
          </p:cNvPr>
          <p:cNvPicPr>
            <a:picLocks noChangeAspect="1"/>
          </p:cNvPicPr>
          <p:nvPr/>
        </p:nvPicPr>
        <p:blipFill>
          <a:blip r:embed="rId2"/>
          <a:stretch>
            <a:fillRect/>
          </a:stretch>
        </p:blipFill>
        <p:spPr>
          <a:xfrm>
            <a:off x="9692829" y="3508942"/>
            <a:ext cx="1688185" cy="781200"/>
          </a:xfrm>
          <a:prstGeom prst="rect">
            <a:avLst/>
          </a:prstGeom>
        </p:spPr>
      </p:pic>
      <p:pic>
        <p:nvPicPr>
          <p:cNvPr id="8" name="Picture 7">
            <a:extLst>
              <a:ext uri="{FF2B5EF4-FFF2-40B4-BE49-F238E27FC236}">
                <a16:creationId xmlns:a16="http://schemas.microsoft.com/office/drawing/2014/main" id="{CEBBEC3D-6146-FD23-793A-49D58D414A7E}"/>
              </a:ext>
            </a:extLst>
          </p:cNvPr>
          <p:cNvPicPr>
            <a:picLocks noChangeAspect="1"/>
          </p:cNvPicPr>
          <p:nvPr/>
        </p:nvPicPr>
        <p:blipFill>
          <a:blip r:embed="rId3"/>
          <a:stretch>
            <a:fillRect/>
          </a:stretch>
        </p:blipFill>
        <p:spPr>
          <a:xfrm>
            <a:off x="4408154" y="2233148"/>
            <a:ext cx="1137136" cy="1002030"/>
          </a:xfrm>
          <a:prstGeom prst="rect">
            <a:avLst/>
          </a:prstGeom>
        </p:spPr>
      </p:pic>
      <p:pic>
        <p:nvPicPr>
          <p:cNvPr id="9" name="Picture 8">
            <a:extLst>
              <a:ext uri="{FF2B5EF4-FFF2-40B4-BE49-F238E27FC236}">
                <a16:creationId xmlns:a16="http://schemas.microsoft.com/office/drawing/2014/main" id="{2698BB1B-6FDC-D679-38AC-B9E1BCC123C8}"/>
              </a:ext>
            </a:extLst>
          </p:cNvPr>
          <p:cNvPicPr>
            <a:picLocks noChangeAspect="1"/>
          </p:cNvPicPr>
          <p:nvPr/>
        </p:nvPicPr>
        <p:blipFill>
          <a:blip r:embed="rId4"/>
          <a:stretch>
            <a:fillRect/>
          </a:stretch>
        </p:blipFill>
        <p:spPr>
          <a:xfrm>
            <a:off x="4689476" y="1149369"/>
            <a:ext cx="855814" cy="918742"/>
          </a:xfrm>
          <a:prstGeom prst="rect">
            <a:avLst/>
          </a:prstGeom>
        </p:spPr>
      </p:pic>
      <p:pic>
        <p:nvPicPr>
          <p:cNvPr id="10" name="Picture 9">
            <a:extLst>
              <a:ext uri="{FF2B5EF4-FFF2-40B4-BE49-F238E27FC236}">
                <a16:creationId xmlns:a16="http://schemas.microsoft.com/office/drawing/2014/main" id="{C269C7EE-1D20-F122-55F2-FBDA1A4F606C}"/>
              </a:ext>
            </a:extLst>
          </p:cNvPr>
          <p:cNvPicPr>
            <a:picLocks noChangeAspect="1"/>
          </p:cNvPicPr>
          <p:nvPr/>
        </p:nvPicPr>
        <p:blipFill>
          <a:blip r:embed="rId5"/>
          <a:stretch>
            <a:fillRect/>
          </a:stretch>
        </p:blipFill>
        <p:spPr>
          <a:xfrm>
            <a:off x="10135240" y="1060525"/>
            <a:ext cx="785079" cy="940653"/>
          </a:xfrm>
          <a:prstGeom prst="rect">
            <a:avLst/>
          </a:prstGeom>
        </p:spPr>
      </p:pic>
      <p:pic>
        <p:nvPicPr>
          <p:cNvPr id="12" name="Picture 11">
            <a:extLst>
              <a:ext uri="{FF2B5EF4-FFF2-40B4-BE49-F238E27FC236}">
                <a16:creationId xmlns:a16="http://schemas.microsoft.com/office/drawing/2014/main" id="{7174162B-1A7E-B640-B9FB-5A5C19A438CC}"/>
              </a:ext>
            </a:extLst>
          </p:cNvPr>
          <p:cNvPicPr>
            <a:picLocks noChangeAspect="1"/>
          </p:cNvPicPr>
          <p:nvPr/>
        </p:nvPicPr>
        <p:blipFill>
          <a:blip r:embed="rId6"/>
          <a:stretch>
            <a:fillRect/>
          </a:stretch>
        </p:blipFill>
        <p:spPr>
          <a:xfrm>
            <a:off x="4689476" y="4597210"/>
            <a:ext cx="751204" cy="747008"/>
          </a:xfrm>
          <a:prstGeom prst="rect">
            <a:avLst/>
          </a:prstGeom>
        </p:spPr>
      </p:pic>
      <p:pic>
        <p:nvPicPr>
          <p:cNvPr id="13" name="Picture 12">
            <a:extLst>
              <a:ext uri="{FF2B5EF4-FFF2-40B4-BE49-F238E27FC236}">
                <a16:creationId xmlns:a16="http://schemas.microsoft.com/office/drawing/2014/main" id="{4E1E67A5-B43F-13B0-8061-AA804D3A738F}"/>
              </a:ext>
            </a:extLst>
          </p:cNvPr>
          <p:cNvPicPr>
            <a:picLocks noChangeAspect="1"/>
          </p:cNvPicPr>
          <p:nvPr/>
        </p:nvPicPr>
        <p:blipFill>
          <a:blip r:embed="rId7"/>
          <a:stretch>
            <a:fillRect/>
          </a:stretch>
        </p:blipFill>
        <p:spPr>
          <a:xfrm>
            <a:off x="4626118" y="3385390"/>
            <a:ext cx="751204" cy="834587"/>
          </a:xfrm>
          <a:prstGeom prst="rect">
            <a:avLst/>
          </a:prstGeom>
        </p:spPr>
      </p:pic>
      <p:pic>
        <p:nvPicPr>
          <p:cNvPr id="14" name="Picture 13">
            <a:extLst>
              <a:ext uri="{FF2B5EF4-FFF2-40B4-BE49-F238E27FC236}">
                <a16:creationId xmlns:a16="http://schemas.microsoft.com/office/drawing/2014/main" id="{C50F89E4-0686-F637-32AA-B84545310EAA}"/>
              </a:ext>
            </a:extLst>
          </p:cNvPr>
          <p:cNvPicPr>
            <a:picLocks noChangeAspect="1"/>
          </p:cNvPicPr>
          <p:nvPr/>
        </p:nvPicPr>
        <p:blipFill>
          <a:blip r:embed="rId8"/>
          <a:stretch>
            <a:fillRect/>
          </a:stretch>
        </p:blipFill>
        <p:spPr>
          <a:xfrm>
            <a:off x="4689476" y="5669718"/>
            <a:ext cx="1028700" cy="1019175"/>
          </a:xfrm>
          <a:prstGeom prst="rect">
            <a:avLst/>
          </a:prstGeom>
        </p:spPr>
      </p:pic>
      <p:pic>
        <p:nvPicPr>
          <p:cNvPr id="5" name="Picture 2">
            <a:extLst>
              <a:ext uri="{FF2B5EF4-FFF2-40B4-BE49-F238E27FC236}">
                <a16:creationId xmlns:a16="http://schemas.microsoft.com/office/drawing/2014/main" id="{F3AD0278-9B42-A106-6FFE-82119A532E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4273" y="2321551"/>
            <a:ext cx="1348760" cy="106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04641"/>
      </p:ext>
    </p:extLst>
  </p:cSld>
  <p:clrMapOvr>
    <a:masterClrMapping/>
  </p:clrMapOvr>
</p:sld>
</file>

<file path=ppt/theme/theme1.xml><?xml version="1.0" encoding="utf-8"?>
<a:theme xmlns:a="http://schemas.openxmlformats.org/drawingml/2006/main" name="Office Theme">
  <a:themeElements>
    <a:clrScheme name="Petards Rail">
      <a:dk1>
        <a:srgbClr val="0B121F"/>
      </a:dk1>
      <a:lt1>
        <a:srgbClr val="FFFFFF"/>
      </a:lt1>
      <a:dk2>
        <a:srgbClr val="0B121F"/>
      </a:dk2>
      <a:lt2>
        <a:srgbClr val="FFFFFF"/>
      </a:lt2>
      <a:accent1>
        <a:srgbClr val="A3167F"/>
      </a:accent1>
      <a:accent2>
        <a:srgbClr val="EE7D78"/>
      </a:accent2>
      <a:accent3>
        <a:srgbClr val="E7B730"/>
      </a:accent3>
      <a:accent4>
        <a:srgbClr val="C973B2"/>
      </a:accent4>
      <a:accent5>
        <a:srgbClr val="F8B9AC"/>
      </a:accent5>
      <a:accent6>
        <a:srgbClr val="F3D39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1413</TotalTime>
  <Words>2131</Words>
  <Application>Microsoft Office PowerPoint</Application>
  <PresentationFormat>Widescreen</PresentationFormat>
  <Paragraphs>439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Lexend Deca</vt:lpstr>
      <vt:lpstr>Lexend Deca Light</vt:lpstr>
      <vt:lpstr>Lexend Deca Medium</vt:lpstr>
      <vt:lpstr>Office Theme</vt:lpstr>
      <vt:lpstr>Corporate Social Responsibility Report 2025.</vt:lpstr>
      <vt:lpstr>Mission, vision, values &amp; commitment</vt:lpstr>
      <vt:lpstr>PowerPoint Presentation</vt:lpstr>
      <vt:lpstr>PowerPoint Presentation</vt:lpstr>
      <vt:lpstr>PowerPoint Presentation</vt:lpstr>
      <vt:lpstr>2025 Summary</vt:lpstr>
      <vt:lpstr>PowerPoint Presentation</vt:lpstr>
      <vt:lpstr>PowerPoint Presentation</vt:lpstr>
      <vt:lpstr>PowerPoint Presentation</vt:lpstr>
      <vt:lpstr>PJL Sustainability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Newton</dc:creator>
  <cp:lastModifiedBy>Susan Howard</cp:lastModifiedBy>
  <cp:revision>38</cp:revision>
  <dcterms:created xsi:type="dcterms:W3CDTF">2023-02-22T10:03:39Z</dcterms:created>
  <dcterms:modified xsi:type="dcterms:W3CDTF">2026-03-25T09:52:56Z</dcterms:modified>
</cp:coreProperties>
</file>